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80" r:id="rId2"/>
    <p:sldMasterId id="2147483792" r:id="rId3"/>
    <p:sldMasterId id="2147483804" r:id="rId4"/>
    <p:sldMasterId id="2147483816" r:id="rId5"/>
    <p:sldMasterId id="2147483828" r:id="rId6"/>
    <p:sldMasterId id="2147483840" r:id="rId7"/>
    <p:sldMasterId id="2147483978" r:id="rId8"/>
  </p:sldMasterIdLst>
  <p:sldIdLst>
    <p:sldId id="256" r:id="rId9"/>
    <p:sldId id="263" r:id="rId10"/>
    <p:sldId id="257" r:id="rId11"/>
    <p:sldId id="258" r:id="rId12"/>
    <p:sldId id="259" r:id="rId13"/>
    <p:sldId id="260" r:id="rId14"/>
    <p:sldId id="261" r:id="rId15"/>
    <p:sldId id="262" r:id="rId16"/>
    <p:sldId id="264" r:id="rId17"/>
    <p:sldId id="279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5" d="100"/>
          <a:sy n="65" d="100"/>
        </p:scale>
        <p:origin x="102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810EC1-B97B-4068-A896-F29E6D21A7D6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2AA55A-8E1E-4D42-A4E3-80BFF5E9C952}">
      <dgm:prSet phldrT="[Текст]" custT="1"/>
      <dgm:spPr>
        <a:ln w="38100"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В соответствии с требованиями ФГОС ДО программа состоит из двух частей:</a:t>
          </a:r>
          <a:endParaRPr lang="ru-RU" sz="2400" dirty="0"/>
        </a:p>
      </dgm:t>
    </dgm:pt>
    <dgm:pt modelId="{10DA60ED-5732-4E71-84EC-38B6E04187A6}" type="parTrans" cxnId="{D9A47D5C-3B81-4609-9B7A-CC8513A3987B}">
      <dgm:prSet/>
      <dgm:spPr/>
      <dgm:t>
        <a:bodyPr/>
        <a:lstStyle/>
        <a:p>
          <a:endParaRPr lang="ru-RU"/>
        </a:p>
      </dgm:t>
    </dgm:pt>
    <dgm:pt modelId="{A2EBACDF-321C-473B-B12A-1D57B928D0A8}" type="sibTrans" cxnId="{D9A47D5C-3B81-4609-9B7A-CC8513A3987B}">
      <dgm:prSet/>
      <dgm:spPr/>
      <dgm:t>
        <a:bodyPr/>
        <a:lstStyle/>
        <a:p>
          <a:endParaRPr lang="ru-RU"/>
        </a:p>
      </dgm:t>
    </dgm:pt>
    <dgm:pt modelId="{24309B48-F53B-4EB8-9563-B348F2C8D84E}">
      <dgm:prSet phldrT="[Текст]" custT="1"/>
      <dgm:spPr>
        <a:noFill/>
        <a:ln w="38100"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2200" b="1" dirty="0" smtClean="0">
              <a:solidFill>
                <a:schemeClr val="accent2">
                  <a:lumMod val="50000"/>
                </a:schemeClr>
              </a:solidFill>
            </a:rPr>
            <a:t>Обязательная часть </a:t>
          </a:r>
        </a:p>
        <a:p>
          <a:r>
            <a:rPr lang="ru-RU" sz="2200" b="1" dirty="0" smtClean="0">
              <a:solidFill>
                <a:schemeClr val="accent2">
                  <a:lumMod val="50000"/>
                </a:schemeClr>
              </a:solidFill>
            </a:rPr>
            <a:t>(объем не менее 60% от её общего объёма)</a:t>
          </a:r>
          <a:endParaRPr lang="ru-RU" sz="2200" dirty="0">
            <a:solidFill>
              <a:schemeClr val="accent2">
                <a:lumMod val="50000"/>
              </a:schemeClr>
            </a:solidFill>
          </a:endParaRPr>
        </a:p>
      </dgm:t>
    </dgm:pt>
    <dgm:pt modelId="{25DBE2F0-FB19-4CA9-A40B-230EDC2A3392}" type="parTrans" cxnId="{472FB9C9-343C-475A-B163-4D943495D135}">
      <dgm:prSet/>
      <dgm:spPr>
        <a:ln w="28575"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16091D8C-689B-4E09-9016-7B8A7B72695D}" type="sibTrans" cxnId="{472FB9C9-343C-475A-B163-4D943495D135}">
      <dgm:prSet/>
      <dgm:spPr/>
      <dgm:t>
        <a:bodyPr/>
        <a:lstStyle/>
        <a:p>
          <a:endParaRPr lang="ru-RU"/>
        </a:p>
      </dgm:t>
    </dgm:pt>
    <dgm:pt modelId="{6FDD678E-B57B-4BE2-9C3F-E3B2219F7651}">
      <dgm:prSet phldrT="[Текст]" custT="1"/>
      <dgm:spPr>
        <a:noFill/>
        <a:ln w="38100">
          <a:solidFill>
            <a:schemeClr val="accent1">
              <a:lumMod val="75000"/>
            </a:schemeClr>
          </a:solidFill>
        </a:ln>
      </dgm:spPr>
      <dgm:t>
        <a:bodyPr/>
        <a:lstStyle/>
        <a:p>
          <a:r>
            <a:rPr lang="ru-RU" sz="2200" b="1" dirty="0" smtClean="0">
              <a:solidFill>
                <a:schemeClr val="accent2">
                  <a:lumMod val="50000"/>
                </a:schemeClr>
              </a:solidFill>
            </a:rPr>
            <a:t>Вариативная часть </a:t>
          </a:r>
        </a:p>
        <a:p>
          <a:r>
            <a:rPr lang="ru-RU" sz="2200" b="1" dirty="0" smtClean="0">
              <a:solidFill>
                <a:schemeClr val="accent2">
                  <a:lumMod val="50000"/>
                </a:schemeClr>
              </a:solidFill>
            </a:rPr>
            <a:t>(часть, формируемая участниками образовательных отношений) – не более 40%</a:t>
          </a:r>
          <a:endParaRPr lang="ru-RU" sz="2200" dirty="0">
            <a:solidFill>
              <a:schemeClr val="accent2">
                <a:lumMod val="50000"/>
              </a:schemeClr>
            </a:solidFill>
          </a:endParaRPr>
        </a:p>
      </dgm:t>
    </dgm:pt>
    <dgm:pt modelId="{2B563D30-4F59-4C2A-B0A4-2A5C18CAD6FE}" type="parTrans" cxnId="{9213EF35-D285-4A9F-8AE2-B97ACABC63E7}">
      <dgm:prSet/>
      <dgm:spPr>
        <a:ln w="28575">
          <a:solidFill>
            <a:schemeClr val="accent2">
              <a:lumMod val="50000"/>
            </a:schemeClr>
          </a:solidFill>
        </a:ln>
      </dgm:spPr>
      <dgm:t>
        <a:bodyPr/>
        <a:lstStyle/>
        <a:p>
          <a:endParaRPr lang="ru-RU"/>
        </a:p>
      </dgm:t>
    </dgm:pt>
    <dgm:pt modelId="{93456522-C550-44E8-9205-5EE3B6D2EB9C}" type="sibTrans" cxnId="{9213EF35-D285-4A9F-8AE2-B97ACABC63E7}">
      <dgm:prSet/>
      <dgm:spPr/>
      <dgm:t>
        <a:bodyPr/>
        <a:lstStyle/>
        <a:p>
          <a:endParaRPr lang="ru-RU"/>
        </a:p>
      </dgm:t>
    </dgm:pt>
    <dgm:pt modelId="{E808C391-C44E-4C74-AF8F-9B0EB17BF9C5}" type="pres">
      <dgm:prSet presAssocID="{E8810EC1-B97B-4068-A896-F29E6D21A7D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C1AE6EA-B0BA-4C77-9EF4-0B4B91946D69}" type="pres">
      <dgm:prSet presAssocID="{C82AA55A-8E1E-4D42-A4E3-80BFF5E9C952}" presName="hierRoot1" presStyleCnt="0">
        <dgm:presLayoutVars>
          <dgm:hierBranch val="init"/>
        </dgm:presLayoutVars>
      </dgm:prSet>
      <dgm:spPr/>
    </dgm:pt>
    <dgm:pt modelId="{01A55658-D890-4922-AE1D-37F069B63DE7}" type="pres">
      <dgm:prSet presAssocID="{C82AA55A-8E1E-4D42-A4E3-80BFF5E9C952}" presName="rootComposite1" presStyleCnt="0"/>
      <dgm:spPr/>
    </dgm:pt>
    <dgm:pt modelId="{CB3E705C-6E67-466A-9FE5-4E5CA3DE55D5}" type="pres">
      <dgm:prSet presAssocID="{C82AA55A-8E1E-4D42-A4E3-80BFF5E9C952}" presName="rootText1" presStyleLbl="node0" presStyleIdx="0" presStyleCnt="1" custScaleX="212088" custLinFactNeighborX="876" custLinFactNeighborY="-1158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EDE7FA-04A0-401A-B941-FCD1AEE1939C}" type="pres">
      <dgm:prSet presAssocID="{C82AA55A-8E1E-4D42-A4E3-80BFF5E9C95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26FF8A87-7AF6-4E0B-B502-A903D7D4A950}" type="pres">
      <dgm:prSet presAssocID="{C82AA55A-8E1E-4D42-A4E3-80BFF5E9C952}" presName="hierChild2" presStyleCnt="0"/>
      <dgm:spPr/>
    </dgm:pt>
    <dgm:pt modelId="{FF1ED2E6-8BAA-410C-AB25-6B68EF64AF9B}" type="pres">
      <dgm:prSet presAssocID="{25DBE2F0-FB19-4CA9-A40B-230EDC2A3392}" presName="Name37" presStyleLbl="parChTrans1D2" presStyleIdx="0" presStyleCnt="2"/>
      <dgm:spPr/>
      <dgm:t>
        <a:bodyPr/>
        <a:lstStyle/>
        <a:p>
          <a:endParaRPr lang="ru-RU"/>
        </a:p>
      </dgm:t>
    </dgm:pt>
    <dgm:pt modelId="{DBC70A17-13B3-4635-A8A9-1460A0DA7E28}" type="pres">
      <dgm:prSet presAssocID="{24309B48-F53B-4EB8-9563-B348F2C8D84E}" presName="hierRoot2" presStyleCnt="0">
        <dgm:presLayoutVars>
          <dgm:hierBranch val="init"/>
        </dgm:presLayoutVars>
      </dgm:prSet>
      <dgm:spPr/>
    </dgm:pt>
    <dgm:pt modelId="{C1438444-4834-479A-A7BB-DC5340EA40D5}" type="pres">
      <dgm:prSet presAssocID="{24309B48-F53B-4EB8-9563-B348F2C8D84E}" presName="rootComposite" presStyleCnt="0"/>
      <dgm:spPr/>
    </dgm:pt>
    <dgm:pt modelId="{819B80E1-B354-4407-AC75-4F394D8ED6C6}" type="pres">
      <dgm:prSet presAssocID="{24309B48-F53B-4EB8-9563-B348F2C8D84E}" presName="rootText" presStyleLbl="node2" presStyleIdx="0" presStyleCnt="2" custScaleX="113228" custScaleY="2537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85404AA-F8BB-4BB6-A872-A6B8AE62725F}" type="pres">
      <dgm:prSet presAssocID="{24309B48-F53B-4EB8-9563-B348F2C8D84E}" presName="rootConnector" presStyleLbl="node2" presStyleIdx="0" presStyleCnt="2"/>
      <dgm:spPr/>
      <dgm:t>
        <a:bodyPr/>
        <a:lstStyle/>
        <a:p>
          <a:endParaRPr lang="ru-RU"/>
        </a:p>
      </dgm:t>
    </dgm:pt>
    <dgm:pt modelId="{C8D2250A-069E-412F-BEC4-05EFA95139A1}" type="pres">
      <dgm:prSet presAssocID="{24309B48-F53B-4EB8-9563-B348F2C8D84E}" presName="hierChild4" presStyleCnt="0"/>
      <dgm:spPr/>
    </dgm:pt>
    <dgm:pt modelId="{C0419175-5070-42BE-8DBD-BA4E1F073289}" type="pres">
      <dgm:prSet presAssocID="{24309B48-F53B-4EB8-9563-B348F2C8D84E}" presName="hierChild5" presStyleCnt="0"/>
      <dgm:spPr/>
    </dgm:pt>
    <dgm:pt modelId="{16B7F3DD-AFE9-4FCA-9C6C-B498B2A168B4}" type="pres">
      <dgm:prSet presAssocID="{2B563D30-4F59-4C2A-B0A4-2A5C18CAD6FE}" presName="Name37" presStyleLbl="parChTrans1D2" presStyleIdx="1" presStyleCnt="2"/>
      <dgm:spPr/>
      <dgm:t>
        <a:bodyPr/>
        <a:lstStyle/>
        <a:p>
          <a:endParaRPr lang="ru-RU"/>
        </a:p>
      </dgm:t>
    </dgm:pt>
    <dgm:pt modelId="{FDE6D7A7-CE70-401B-BD63-6F1A14CAB1E0}" type="pres">
      <dgm:prSet presAssocID="{6FDD678E-B57B-4BE2-9C3F-E3B2219F7651}" presName="hierRoot2" presStyleCnt="0">
        <dgm:presLayoutVars>
          <dgm:hierBranch val="init"/>
        </dgm:presLayoutVars>
      </dgm:prSet>
      <dgm:spPr/>
    </dgm:pt>
    <dgm:pt modelId="{08CA672F-F583-4BDB-BE48-A3A0E8E49918}" type="pres">
      <dgm:prSet presAssocID="{6FDD678E-B57B-4BE2-9C3F-E3B2219F7651}" presName="rootComposite" presStyleCnt="0"/>
      <dgm:spPr/>
    </dgm:pt>
    <dgm:pt modelId="{320E3975-1FAF-4858-B81A-1ED92D614829}" type="pres">
      <dgm:prSet presAssocID="{6FDD678E-B57B-4BE2-9C3F-E3B2219F7651}" presName="rootText" presStyleLbl="node2" presStyleIdx="1" presStyleCnt="2" custScaleX="135637" custScaleY="24927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3C4C745-2ED2-417C-90A8-A9A5A8B911F7}" type="pres">
      <dgm:prSet presAssocID="{6FDD678E-B57B-4BE2-9C3F-E3B2219F7651}" presName="rootConnector" presStyleLbl="node2" presStyleIdx="1" presStyleCnt="2"/>
      <dgm:spPr/>
      <dgm:t>
        <a:bodyPr/>
        <a:lstStyle/>
        <a:p>
          <a:endParaRPr lang="ru-RU"/>
        </a:p>
      </dgm:t>
    </dgm:pt>
    <dgm:pt modelId="{51616D03-450A-4B7A-BDD8-04A54338124C}" type="pres">
      <dgm:prSet presAssocID="{6FDD678E-B57B-4BE2-9C3F-E3B2219F7651}" presName="hierChild4" presStyleCnt="0"/>
      <dgm:spPr/>
    </dgm:pt>
    <dgm:pt modelId="{A9C5A139-13B1-4C10-AD31-472A53BF02BD}" type="pres">
      <dgm:prSet presAssocID="{6FDD678E-B57B-4BE2-9C3F-E3B2219F7651}" presName="hierChild5" presStyleCnt="0"/>
      <dgm:spPr/>
    </dgm:pt>
    <dgm:pt modelId="{66EE04F0-E76B-4FCD-8B09-60AC87E5C17B}" type="pres">
      <dgm:prSet presAssocID="{C82AA55A-8E1E-4D42-A4E3-80BFF5E9C952}" presName="hierChild3" presStyleCnt="0"/>
      <dgm:spPr/>
    </dgm:pt>
  </dgm:ptLst>
  <dgm:cxnLst>
    <dgm:cxn modelId="{0493AE88-D4FA-4D14-98CC-CAC3BF8A7B45}" type="presOf" srcId="{6FDD678E-B57B-4BE2-9C3F-E3B2219F7651}" destId="{83C4C745-2ED2-417C-90A8-A9A5A8B911F7}" srcOrd="1" destOrd="0" presId="urn:microsoft.com/office/officeart/2005/8/layout/orgChart1"/>
    <dgm:cxn modelId="{11785B36-97C0-4E11-99E2-5548D654812D}" type="presOf" srcId="{2B563D30-4F59-4C2A-B0A4-2A5C18CAD6FE}" destId="{16B7F3DD-AFE9-4FCA-9C6C-B498B2A168B4}" srcOrd="0" destOrd="0" presId="urn:microsoft.com/office/officeart/2005/8/layout/orgChart1"/>
    <dgm:cxn modelId="{3F808228-B270-4686-848A-CFE73D125403}" type="presOf" srcId="{6FDD678E-B57B-4BE2-9C3F-E3B2219F7651}" destId="{320E3975-1FAF-4858-B81A-1ED92D614829}" srcOrd="0" destOrd="0" presId="urn:microsoft.com/office/officeart/2005/8/layout/orgChart1"/>
    <dgm:cxn modelId="{C7A23ACC-8E4F-4604-AFE7-E39A5931B5F1}" type="presOf" srcId="{E8810EC1-B97B-4068-A896-F29E6D21A7D6}" destId="{E808C391-C44E-4C74-AF8F-9B0EB17BF9C5}" srcOrd="0" destOrd="0" presId="urn:microsoft.com/office/officeart/2005/8/layout/orgChart1"/>
    <dgm:cxn modelId="{D9A47D5C-3B81-4609-9B7A-CC8513A3987B}" srcId="{E8810EC1-B97B-4068-A896-F29E6D21A7D6}" destId="{C82AA55A-8E1E-4D42-A4E3-80BFF5E9C952}" srcOrd="0" destOrd="0" parTransId="{10DA60ED-5732-4E71-84EC-38B6E04187A6}" sibTransId="{A2EBACDF-321C-473B-B12A-1D57B928D0A8}"/>
    <dgm:cxn modelId="{472FB9C9-343C-475A-B163-4D943495D135}" srcId="{C82AA55A-8E1E-4D42-A4E3-80BFF5E9C952}" destId="{24309B48-F53B-4EB8-9563-B348F2C8D84E}" srcOrd="0" destOrd="0" parTransId="{25DBE2F0-FB19-4CA9-A40B-230EDC2A3392}" sibTransId="{16091D8C-689B-4E09-9016-7B8A7B72695D}"/>
    <dgm:cxn modelId="{76AD6958-8AE2-49AA-B4CA-AADD1C705EA9}" type="presOf" srcId="{C82AA55A-8E1E-4D42-A4E3-80BFF5E9C952}" destId="{3DEDE7FA-04A0-401A-B941-FCD1AEE1939C}" srcOrd="1" destOrd="0" presId="urn:microsoft.com/office/officeart/2005/8/layout/orgChart1"/>
    <dgm:cxn modelId="{CBDF9A97-A354-4F7E-9E83-EBD40B5149EF}" type="presOf" srcId="{25DBE2F0-FB19-4CA9-A40B-230EDC2A3392}" destId="{FF1ED2E6-8BAA-410C-AB25-6B68EF64AF9B}" srcOrd="0" destOrd="0" presId="urn:microsoft.com/office/officeart/2005/8/layout/orgChart1"/>
    <dgm:cxn modelId="{C6C103E8-66C7-42F5-A4AA-507A5D7B7875}" type="presOf" srcId="{C82AA55A-8E1E-4D42-A4E3-80BFF5E9C952}" destId="{CB3E705C-6E67-466A-9FE5-4E5CA3DE55D5}" srcOrd="0" destOrd="0" presId="urn:microsoft.com/office/officeart/2005/8/layout/orgChart1"/>
    <dgm:cxn modelId="{DA9F03C1-4108-4CBC-8270-5F2DCEDDC27D}" type="presOf" srcId="{24309B48-F53B-4EB8-9563-B348F2C8D84E}" destId="{B85404AA-F8BB-4BB6-A872-A6B8AE62725F}" srcOrd="1" destOrd="0" presId="urn:microsoft.com/office/officeart/2005/8/layout/orgChart1"/>
    <dgm:cxn modelId="{9213EF35-D285-4A9F-8AE2-B97ACABC63E7}" srcId="{C82AA55A-8E1E-4D42-A4E3-80BFF5E9C952}" destId="{6FDD678E-B57B-4BE2-9C3F-E3B2219F7651}" srcOrd="1" destOrd="0" parTransId="{2B563D30-4F59-4C2A-B0A4-2A5C18CAD6FE}" sibTransId="{93456522-C550-44E8-9205-5EE3B6D2EB9C}"/>
    <dgm:cxn modelId="{B8E371B9-A208-45EA-809E-8C582A63E1F9}" type="presOf" srcId="{24309B48-F53B-4EB8-9563-B348F2C8D84E}" destId="{819B80E1-B354-4407-AC75-4F394D8ED6C6}" srcOrd="0" destOrd="0" presId="urn:microsoft.com/office/officeart/2005/8/layout/orgChart1"/>
    <dgm:cxn modelId="{32AA9EDB-DB83-4F0B-A569-CEF2CC0B6987}" type="presParOf" srcId="{E808C391-C44E-4C74-AF8F-9B0EB17BF9C5}" destId="{6C1AE6EA-B0BA-4C77-9EF4-0B4B91946D69}" srcOrd="0" destOrd="0" presId="urn:microsoft.com/office/officeart/2005/8/layout/orgChart1"/>
    <dgm:cxn modelId="{D1C90C12-E259-41BA-990E-7F6A72FC0850}" type="presParOf" srcId="{6C1AE6EA-B0BA-4C77-9EF4-0B4B91946D69}" destId="{01A55658-D890-4922-AE1D-37F069B63DE7}" srcOrd="0" destOrd="0" presId="urn:microsoft.com/office/officeart/2005/8/layout/orgChart1"/>
    <dgm:cxn modelId="{AE0C98F4-42B7-4EC2-8EEC-42E2652570EE}" type="presParOf" srcId="{01A55658-D890-4922-AE1D-37F069B63DE7}" destId="{CB3E705C-6E67-466A-9FE5-4E5CA3DE55D5}" srcOrd="0" destOrd="0" presId="urn:microsoft.com/office/officeart/2005/8/layout/orgChart1"/>
    <dgm:cxn modelId="{405B2A14-8CF5-456C-A6B5-7CE5DF9A3411}" type="presParOf" srcId="{01A55658-D890-4922-AE1D-37F069B63DE7}" destId="{3DEDE7FA-04A0-401A-B941-FCD1AEE1939C}" srcOrd="1" destOrd="0" presId="urn:microsoft.com/office/officeart/2005/8/layout/orgChart1"/>
    <dgm:cxn modelId="{AFB4D0ED-A14A-497A-91A0-22E5FF5B1E91}" type="presParOf" srcId="{6C1AE6EA-B0BA-4C77-9EF4-0B4B91946D69}" destId="{26FF8A87-7AF6-4E0B-B502-A903D7D4A950}" srcOrd="1" destOrd="0" presId="urn:microsoft.com/office/officeart/2005/8/layout/orgChart1"/>
    <dgm:cxn modelId="{D38ADCD1-0E6A-47F7-83F7-F51EA1776807}" type="presParOf" srcId="{26FF8A87-7AF6-4E0B-B502-A903D7D4A950}" destId="{FF1ED2E6-8BAA-410C-AB25-6B68EF64AF9B}" srcOrd="0" destOrd="0" presId="urn:microsoft.com/office/officeart/2005/8/layout/orgChart1"/>
    <dgm:cxn modelId="{D808A3BE-D4F0-4947-BE75-E18349A55AAE}" type="presParOf" srcId="{26FF8A87-7AF6-4E0B-B502-A903D7D4A950}" destId="{DBC70A17-13B3-4635-A8A9-1460A0DA7E28}" srcOrd="1" destOrd="0" presId="urn:microsoft.com/office/officeart/2005/8/layout/orgChart1"/>
    <dgm:cxn modelId="{53CAF817-3F03-4B83-8ED7-AB095A3B51E8}" type="presParOf" srcId="{DBC70A17-13B3-4635-A8A9-1460A0DA7E28}" destId="{C1438444-4834-479A-A7BB-DC5340EA40D5}" srcOrd="0" destOrd="0" presId="urn:microsoft.com/office/officeart/2005/8/layout/orgChart1"/>
    <dgm:cxn modelId="{41E8837A-80B0-414F-B1D6-35AA9F8B23B4}" type="presParOf" srcId="{C1438444-4834-479A-A7BB-DC5340EA40D5}" destId="{819B80E1-B354-4407-AC75-4F394D8ED6C6}" srcOrd="0" destOrd="0" presId="urn:microsoft.com/office/officeart/2005/8/layout/orgChart1"/>
    <dgm:cxn modelId="{64FD858B-A9AA-4792-8F9A-792C4A752DF1}" type="presParOf" srcId="{C1438444-4834-479A-A7BB-DC5340EA40D5}" destId="{B85404AA-F8BB-4BB6-A872-A6B8AE62725F}" srcOrd="1" destOrd="0" presId="urn:microsoft.com/office/officeart/2005/8/layout/orgChart1"/>
    <dgm:cxn modelId="{555172B6-0A99-4D68-B057-7E3B3C01EA64}" type="presParOf" srcId="{DBC70A17-13B3-4635-A8A9-1460A0DA7E28}" destId="{C8D2250A-069E-412F-BEC4-05EFA95139A1}" srcOrd="1" destOrd="0" presId="urn:microsoft.com/office/officeart/2005/8/layout/orgChart1"/>
    <dgm:cxn modelId="{8B0C56E2-3B60-4F7C-B886-D3BCB4359383}" type="presParOf" srcId="{DBC70A17-13B3-4635-A8A9-1460A0DA7E28}" destId="{C0419175-5070-42BE-8DBD-BA4E1F073289}" srcOrd="2" destOrd="0" presId="urn:microsoft.com/office/officeart/2005/8/layout/orgChart1"/>
    <dgm:cxn modelId="{408D23D0-948F-48CD-8BAD-292BDD181F14}" type="presParOf" srcId="{26FF8A87-7AF6-4E0B-B502-A903D7D4A950}" destId="{16B7F3DD-AFE9-4FCA-9C6C-B498B2A168B4}" srcOrd="2" destOrd="0" presId="urn:microsoft.com/office/officeart/2005/8/layout/orgChart1"/>
    <dgm:cxn modelId="{6C780100-5923-47A6-95F7-3680629F7BBA}" type="presParOf" srcId="{26FF8A87-7AF6-4E0B-B502-A903D7D4A950}" destId="{FDE6D7A7-CE70-401B-BD63-6F1A14CAB1E0}" srcOrd="3" destOrd="0" presId="urn:microsoft.com/office/officeart/2005/8/layout/orgChart1"/>
    <dgm:cxn modelId="{AB51D675-1F4A-43BB-8AEB-E996CB66C9BB}" type="presParOf" srcId="{FDE6D7A7-CE70-401B-BD63-6F1A14CAB1E0}" destId="{08CA672F-F583-4BDB-BE48-A3A0E8E49918}" srcOrd="0" destOrd="0" presId="urn:microsoft.com/office/officeart/2005/8/layout/orgChart1"/>
    <dgm:cxn modelId="{66758357-03E1-4C80-B7A6-B6CA58D0A890}" type="presParOf" srcId="{08CA672F-F583-4BDB-BE48-A3A0E8E49918}" destId="{320E3975-1FAF-4858-B81A-1ED92D614829}" srcOrd="0" destOrd="0" presId="urn:microsoft.com/office/officeart/2005/8/layout/orgChart1"/>
    <dgm:cxn modelId="{81B5EDEC-F192-490D-BE37-5E1713D358A9}" type="presParOf" srcId="{08CA672F-F583-4BDB-BE48-A3A0E8E49918}" destId="{83C4C745-2ED2-417C-90A8-A9A5A8B911F7}" srcOrd="1" destOrd="0" presId="urn:microsoft.com/office/officeart/2005/8/layout/orgChart1"/>
    <dgm:cxn modelId="{4F699A57-E11B-4F17-8999-1525B15B4E41}" type="presParOf" srcId="{FDE6D7A7-CE70-401B-BD63-6F1A14CAB1E0}" destId="{51616D03-450A-4B7A-BDD8-04A54338124C}" srcOrd="1" destOrd="0" presId="urn:microsoft.com/office/officeart/2005/8/layout/orgChart1"/>
    <dgm:cxn modelId="{29DEDE76-D56D-4C0C-AED9-57B78C25CC6B}" type="presParOf" srcId="{FDE6D7A7-CE70-401B-BD63-6F1A14CAB1E0}" destId="{A9C5A139-13B1-4C10-AD31-472A53BF02BD}" srcOrd="2" destOrd="0" presId="urn:microsoft.com/office/officeart/2005/8/layout/orgChart1"/>
    <dgm:cxn modelId="{BC36C3D8-51B6-454C-B56A-5018D3B08364}" type="presParOf" srcId="{6C1AE6EA-B0BA-4C77-9EF4-0B4B91946D69}" destId="{66EE04F0-E76B-4FCD-8B09-60AC87E5C17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4367332-2571-48A9-A091-FFF5026A94CE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E5B1B7F-4C36-4010-808D-E416A6D56AAA}">
      <dgm:prSet phldrT="[Текст]"/>
      <dgm:spPr/>
      <dgm:t>
        <a:bodyPr/>
        <a:lstStyle/>
        <a:p>
          <a:r>
            <a:rPr lang="ru-RU" dirty="0" smtClean="0"/>
            <a:t>Целевой</a:t>
          </a:r>
          <a:endParaRPr lang="ru-RU" dirty="0"/>
        </a:p>
      </dgm:t>
    </dgm:pt>
    <dgm:pt modelId="{A2225A48-0575-4B1E-BD34-DC2BCEE9DF03}" type="parTrans" cxnId="{BA270F43-4DA4-4DE6-9646-3AF5C366F176}">
      <dgm:prSet/>
      <dgm:spPr/>
      <dgm:t>
        <a:bodyPr/>
        <a:lstStyle/>
        <a:p>
          <a:endParaRPr lang="ru-RU"/>
        </a:p>
      </dgm:t>
    </dgm:pt>
    <dgm:pt modelId="{1AA032EE-06B3-45D4-AA2B-8FD536C257A3}" type="sibTrans" cxnId="{BA270F43-4DA4-4DE6-9646-3AF5C366F176}">
      <dgm:prSet/>
      <dgm:spPr/>
      <dgm:t>
        <a:bodyPr/>
        <a:lstStyle/>
        <a:p>
          <a:endParaRPr lang="ru-RU"/>
        </a:p>
      </dgm:t>
    </dgm:pt>
    <dgm:pt modelId="{FCCD210F-E2C8-4F2C-934B-7C4C9E72988C}">
      <dgm:prSet phldrT="[Текст]"/>
      <dgm:spPr/>
      <dgm:t>
        <a:bodyPr/>
        <a:lstStyle/>
        <a:p>
          <a:r>
            <a:rPr lang="ru-RU" dirty="0" smtClean="0"/>
            <a:t>Содержательный</a:t>
          </a:r>
          <a:endParaRPr lang="ru-RU" dirty="0"/>
        </a:p>
      </dgm:t>
    </dgm:pt>
    <dgm:pt modelId="{1EE5714F-2D38-4E44-9B8D-A1B9906437C8}" type="parTrans" cxnId="{46EE6AF7-88D3-4C17-83D2-988209E64E33}">
      <dgm:prSet/>
      <dgm:spPr/>
      <dgm:t>
        <a:bodyPr/>
        <a:lstStyle/>
        <a:p>
          <a:endParaRPr lang="ru-RU"/>
        </a:p>
      </dgm:t>
    </dgm:pt>
    <dgm:pt modelId="{67617E26-3C0C-4A80-9974-D4EDD50250D5}" type="sibTrans" cxnId="{46EE6AF7-88D3-4C17-83D2-988209E64E33}">
      <dgm:prSet/>
      <dgm:spPr/>
      <dgm:t>
        <a:bodyPr/>
        <a:lstStyle/>
        <a:p>
          <a:endParaRPr lang="ru-RU"/>
        </a:p>
      </dgm:t>
    </dgm:pt>
    <dgm:pt modelId="{441DAEC9-17F7-4503-9F4C-0B5AAB51755F}">
      <dgm:prSet phldrT="[Текст]"/>
      <dgm:spPr/>
      <dgm:t>
        <a:bodyPr/>
        <a:lstStyle/>
        <a:p>
          <a:r>
            <a:rPr lang="ru-RU" dirty="0" smtClean="0"/>
            <a:t>Организационный</a:t>
          </a:r>
          <a:endParaRPr lang="ru-RU" dirty="0"/>
        </a:p>
      </dgm:t>
    </dgm:pt>
    <dgm:pt modelId="{84DDA945-271C-4A65-8B9C-3959344ECFBD}" type="parTrans" cxnId="{F3802FD7-2D21-465D-8982-DA927B952A62}">
      <dgm:prSet/>
      <dgm:spPr/>
      <dgm:t>
        <a:bodyPr/>
        <a:lstStyle/>
        <a:p>
          <a:endParaRPr lang="ru-RU"/>
        </a:p>
      </dgm:t>
    </dgm:pt>
    <dgm:pt modelId="{1EE819F6-0D99-4BB7-B8AF-29D0EEC58C1B}" type="sibTrans" cxnId="{F3802FD7-2D21-465D-8982-DA927B952A62}">
      <dgm:prSet/>
      <dgm:spPr/>
      <dgm:t>
        <a:bodyPr/>
        <a:lstStyle/>
        <a:p>
          <a:endParaRPr lang="ru-RU"/>
        </a:p>
      </dgm:t>
    </dgm:pt>
    <dgm:pt modelId="{6DE5B70B-02BA-4AD4-BC5F-9DE459DF23E7}" type="pres">
      <dgm:prSet presAssocID="{54367332-2571-48A9-A091-FFF5026A94C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69938A1-04B5-4799-A1EC-B6F6B65955DB}" type="pres">
      <dgm:prSet presAssocID="{1E5B1B7F-4C36-4010-808D-E416A6D56AAA}" presName="parentLin" presStyleCnt="0"/>
      <dgm:spPr/>
    </dgm:pt>
    <dgm:pt modelId="{57937B8C-39AF-4965-9AE2-B0EEE7F588A8}" type="pres">
      <dgm:prSet presAssocID="{1E5B1B7F-4C36-4010-808D-E416A6D56AAA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E80782A-9B62-4EA0-ABC1-7451F4E3E1EC}" type="pres">
      <dgm:prSet presAssocID="{1E5B1B7F-4C36-4010-808D-E416A6D56AA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15A889-AD79-40DB-9C6A-2B310211B1EF}" type="pres">
      <dgm:prSet presAssocID="{1E5B1B7F-4C36-4010-808D-E416A6D56AAA}" presName="negativeSpace" presStyleCnt="0"/>
      <dgm:spPr/>
    </dgm:pt>
    <dgm:pt modelId="{D0095C4B-9E52-48E9-BA87-8D300CAD34D6}" type="pres">
      <dgm:prSet presAssocID="{1E5B1B7F-4C36-4010-808D-E416A6D56AAA}" presName="childText" presStyleLbl="conFgAcc1" presStyleIdx="0" presStyleCnt="3">
        <dgm:presLayoutVars>
          <dgm:bulletEnabled val="1"/>
        </dgm:presLayoutVars>
      </dgm:prSet>
      <dgm:spPr/>
    </dgm:pt>
    <dgm:pt modelId="{72BC0E8B-9A77-4E79-8E5B-56C9E0210A40}" type="pres">
      <dgm:prSet presAssocID="{1AA032EE-06B3-45D4-AA2B-8FD536C257A3}" presName="spaceBetweenRectangles" presStyleCnt="0"/>
      <dgm:spPr/>
    </dgm:pt>
    <dgm:pt modelId="{6065CDDA-7B22-42BC-99D5-473CE0AF9950}" type="pres">
      <dgm:prSet presAssocID="{FCCD210F-E2C8-4F2C-934B-7C4C9E72988C}" presName="parentLin" presStyleCnt="0"/>
      <dgm:spPr/>
    </dgm:pt>
    <dgm:pt modelId="{22DAFD59-8794-4DAA-B66A-7D97AB69628C}" type="pres">
      <dgm:prSet presAssocID="{FCCD210F-E2C8-4F2C-934B-7C4C9E72988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A057DB1-29DD-4CED-BA52-619013B85803}" type="pres">
      <dgm:prSet presAssocID="{FCCD210F-E2C8-4F2C-934B-7C4C9E72988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EF7D04-C403-4994-80A8-3104784CB202}" type="pres">
      <dgm:prSet presAssocID="{FCCD210F-E2C8-4F2C-934B-7C4C9E72988C}" presName="negativeSpace" presStyleCnt="0"/>
      <dgm:spPr/>
    </dgm:pt>
    <dgm:pt modelId="{33F8F9CC-9194-4507-9F1E-27801052CE9D}" type="pres">
      <dgm:prSet presAssocID="{FCCD210F-E2C8-4F2C-934B-7C4C9E72988C}" presName="childText" presStyleLbl="conFgAcc1" presStyleIdx="1" presStyleCnt="3">
        <dgm:presLayoutVars>
          <dgm:bulletEnabled val="1"/>
        </dgm:presLayoutVars>
      </dgm:prSet>
      <dgm:spPr/>
    </dgm:pt>
    <dgm:pt modelId="{5C3CFF5B-80D5-452C-8781-ED840AFD956E}" type="pres">
      <dgm:prSet presAssocID="{67617E26-3C0C-4A80-9974-D4EDD50250D5}" presName="spaceBetweenRectangles" presStyleCnt="0"/>
      <dgm:spPr/>
    </dgm:pt>
    <dgm:pt modelId="{0406031D-BEBD-42F3-84EE-AFD20948C0B3}" type="pres">
      <dgm:prSet presAssocID="{441DAEC9-17F7-4503-9F4C-0B5AAB51755F}" presName="parentLin" presStyleCnt="0"/>
      <dgm:spPr/>
    </dgm:pt>
    <dgm:pt modelId="{1D8AADC2-653D-4AA5-8371-904531AB8F96}" type="pres">
      <dgm:prSet presAssocID="{441DAEC9-17F7-4503-9F4C-0B5AAB51755F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C71EC50E-5A84-411A-8FAC-7CA100FEB388}" type="pres">
      <dgm:prSet presAssocID="{441DAEC9-17F7-4503-9F4C-0B5AAB51755F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5D5F2-E115-4616-A499-F239CB2DB33B}" type="pres">
      <dgm:prSet presAssocID="{441DAEC9-17F7-4503-9F4C-0B5AAB51755F}" presName="negativeSpace" presStyleCnt="0"/>
      <dgm:spPr/>
    </dgm:pt>
    <dgm:pt modelId="{5E1FB8FD-FC60-4731-988A-18F6CDF70C66}" type="pres">
      <dgm:prSet presAssocID="{441DAEC9-17F7-4503-9F4C-0B5AAB51755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3ED525ED-5A13-417F-B2D5-D2B740E0ED20}" type="presOf" srcId="{441DAEC9-17F7-4503-9F4C-0B5AAB51755F}" destId="{1D8AADC2-653D-4AA5-8371-904531AB8F96}" srcOrd="0" destOrd="0" presId="urn:microsoft.com/office/officeart/2005/8/layout/list1"/>
    <dgm:cxn modelId="{9B6624B3-FE56-481E-8C9C-C0DA9D83E645}" type="presOf" srcId="{FCCD210F-E2C8-4F2C-934B-7C4C9E72988C}" destId="{FA057DB1-29DD-4CED-BA52-619013B85803}" srcOrd="1" destOrd="0" presId="urn:microsoft.com/office/officeart/2005/8/layout/list1"/>
    <dgm:cxn modelId="{0E66E5B4-A388-4B86-B9C4-9DE2B368B6FD}" type="presOf" srcId="{441DAEC9-17F7-4503-9F4C-0B5AAB51755F}" destId="{C71EC50E-5A84-411A-8FAC-7CA100FEB388}" srcOrd="1" destOrd="0" presId="urn:microsoft.com/office/officeart/2005/8/layout/list1"/>
    <dgm:cxn modelId="{F3802FD7-2D21-465D-8982-DA927B952A62}" srcId="{54367332-2571-48A9-A091-FFF5026A94CE}" destId="{441DAEC9-17F7-4503-9F4C-0B5AAB51755F}" srcOrd="2" destOrd="0" parTransId="{84DDA945-271C-4A65-8B9C-3959344ECFBD}" sibTransId="{1EE819F6-0D99-4BB7-B8AF-29D0EEC58C1B}"/>
    <dgm:cxn modelId="{FB077B6E-C1FF-48AD-9C5F-CED5DD312213}" type="presOf" srcId="{1E5B1B7F-4C36-4010-808D-E416A6D56AAA}" destId="{57937B8C-39AF-4965-9AE2-B0EEE7F588A8}" srcOrd="0" destOrd="0" presId="urn:microsoft.com/office/officeart/2005/8/layout/list1"/>
    <dgm:cxn modelId="{1D21E31E-0696-483A-B494-EA725DF517FA}" type="presOf" srcId="{1E5B1B7F-4C36-4010-808D-E416A6D56AAA}" destId="{6E80782A-9B62-4EA0-ABC1-7451F4E3E1EC}" srcOrd="1" destOrd="0" presId="urn:microsoft.com/office/officeart/2005/8/layout/list1"/>
    <dgm:cxn modelId="{CCB00F31-D657-49CC-BD00-3BE2A6057A77}" type="presOf" srcId="{54367332-2571-48A9-A091-FFF5026A94CE}" destId="{6DE5B70B-02BA-4AD4-BC5F-9DE459DF23E7}" srcOrd="0" destOrd="0" presId="urn:microsoft.com/office/officeart/2005/8/layout/list1"/>
    <dgm:cxn modelId="{AAE37DB4-052B-43BA-8D26-F9CC7D310CD0}" type="presOf" srcId="{FCCD210F-E2C8-4F2C-934B-7C4C9E72988C}" destId="{22DAFD59-8794-4DAA-B66A-7D97AB69628C}" srcOrd="0" destOrd="0" presId="urn:microsoft.com/office/officeart/2005/8/layout/list1"/>
    <dgm:cxn modelId="{BA270F43-4DA4-4DE6-9646-3AF5C366F176}" srcId="{54367332-2571-48A9-A091-FFF5026A94CE}" destId="{1E5B1B7F-4C36-4010-808D-E416A6D56AAA}" srcOrd="0" destOrd="0" parTransId="{A2225A48-0575-4B1E-BD34-DC2BCEE9DF03}" sibTransId="{1AA032EE-06B3-45D4-AA2B-8FD536C257A3}"/>
    <dgm:cxn modelId="{46EE6AF7-88D3-4C17-83D2-988209E64E33}" srcId="{54367332-2571-48A9-A091-FFF5026A94CE}" destId="{FCCD210F-E2C8-4F2C-934B-7C4C9E72988C}" srcOrd="1" destOrd="0" parTransId="{1EE5714F-2D38-4E44-9B8D-A1B9906437C8}" sibTransId="{67617E26-3C0C-4A80-9974-D4EDD50250D5}"/>
    <dgm:cxn modelId="{93A9B8D4-2C01-4DA7-B488-26A2EE156AFC}" type="presParOf" srcId="{6DE5B70B-02BA-4AD4-BC5F-9DE459DF23E7}" destId="{869938A1-04B5-4799-A1EC-B6F6B65955DB}" srcOrd="0" destOrd="0" presId="urn:microsoft.com/office/officeart/2005/8/layout/list1"/>
    <dgm:cxn modelId="{40ED731B-3476-44E5-9050-0B9FC7D1E31D}" type="presParOf" srcId="{869938A1-04B5-4799-A1EC-B6F6B65955DB}" destId="{57937B8C-39AF-4965-9AE2-B0EEE7F588A8}" srcOrd="0" destOrd="0" presId="urn:microsoft.com/office/officeart/2005/8/layout/list1"/>
    <dgm:cxn modelId="{136C452B-8048-40E2-9D65-0D37F12CA72E}" type="presParOf" srcId="{869938A1-04B5-4799-A1EC-B6F6B65955DB}" destId="{6E80782A-9B62-4EA0-ABC1-7451F4E3E1EC}" srcOrd="1" destOrd="0" presId="urn:microsoft.com/office/officeart/2005/8/layout/list1"/>
    <dgm:cxn modelId="{4DF15151-1A59-4D0A-AD19-BBD8801AAD19}" type="presParOf" srcId="{6DE5B70B-02BA-4AD4-BC5F-9DE459DF23E7}" destId="{E015A889-AD79-40DB-9C6A-2B310211B1EF}" srcOrd="1" destOrd="0" presId="urn:microsoft.com/office/officeart/2005/8/layout/list1"/>
    <dgm:cxn modelId="{76BA45E2-2846-4F72-82E1-24C3C96AC090}" type="presParOf" srcId="{6DE5B70B-02BA-4AD4-BC5F-9DE459DF23E7}" destId="{D0095C4B-9E52-48E9-BA87-8D300CAD34D6}" srcOrd="2" destOrd="0" presId="urn:microsoft.com/office/officeart/2005/8/layout/list1"/>
    <dgm:cxn modelId="{2306922F-F558-4682-A1E2-40F5555A9C19}" type="presParOf" srcId="{6DE5B70B-02BA-4AD4-BC5F-9DE459DF23E7}" destId="{72BC0E8B-9A77-4E79-8E5B-56C9E0210A40}" srcOrd="3" destOrd="0" presId="urn:microsoft.com/office/officeart/2005/8/layout/list1"/>
    <dgm:cxn modelId="{C14D1541-F0BC-4488-8B98-B9ED9395E941}" type="presParOf" srcId="{6DE5B70B-02BA-4AD4-BC5F-9DE459DF23E7}" destId="{6065CDDA-7B22-42BC-99D5-473CE0AF9950}" srcOrd="4" destOrd="0" presId="urn:microsoft.com/office/officeart/2005/8/layout/list1"/>
    <dgm:cxn modelId="{E0035DB2-14C2-4D85-8A72-E839FF7112CD}" type="presParOf" srcId="{6065CDDA-7B22-42BC-99D5-473CE0AF9950}" destId="{22DAFD59-8794-4DAA-B66A-7D97AB69628C}" srcOrd="0" destOrd="0" presId="urn:microsoft.com/office/officeart/2005/8/layout/list1"/>
    <dgm:cxn modelId="{E8C04EC7-2654-4FFB-84F4-D6886B44D653}" type="presParOf" srcId="{6065CDDA-7B22-42BC-99D5-473CE0AF9950}" destId="{FA057DB1-29DD-4CED-BA52-619013B85803}" srcOrd="1" destOrd="0" presId="urn:microsoft.com/office/officeart/2005/8/layout/list1"/>
    <dgm:cxn modelId="{17E6764E-E4D5-4011-878C-282B13D8E17D}" type="presParOf" srcId="{6DE5B70B-02BA-4AD4-BC5F-9DE459DF23E7}" destId="{65EF7D04-C403-4994-80A8-3104784CB202}" srcOrd="5" destOrd="0" presId="urn:microsoft.com/office/officeart/2005/8/layout/list1"/>
    <dgm:cxn modelId="{F3A51E63-ED24-40CE-90CF-3366C9640025}" type="presParOf" srcId="{6DE5B70B-02BA-4AD4-BC5F-9DE459DF23E7}" destId="{33F8F9CC-9194-4507-9F1E-27801052CE9D}" srcOrd="6" destOrd="0" presId="urn:microsoft.com/office/officeart/2005/8/layout/list1"/>
    <dgm:cxn modelId="{42EB4CC2-5C20-4908-8FB7-E653E134060C}" type="presParOf" srcId="{6DE5B70B-02BA-4AD4-BC5F-9DE459DF23E7}" destId="{5C3CFF5B-80D5-452C-8781-ED840AFD956E}" srcOrd="7" destOrd="0" presId="urn:microsoft.com/office/officeart/2005/8/layout/list1"/>
    <dgm:cxn modelId="{70C823EA-60BC-4DBD-A226-30386EA21275}" type="presParOf" srcId="{6DE5B70B-02BA-4AD4-BC5F-9DE459DF23E7}" destId="{0406031D-BEBD-42F3-84EE-AFD20948C0B3}" srcOrd="8" destOrd="0" presId="urn:microsoft.com/office/officeart/2005/8/layout/list1"/>
    <dgm:cxn modelId="{E3D799C4-D2DB-44B3-B6D2-D65134C4F58B}" type="presParOf" srcId="{0406031D-BEBD-42F3-84EE-AFD20948C0B3}" destId="{1D8AADC2-653D-4AA5-8371-904531AB8F96}" srcOrd="0" destOrd="0" presId="urn:microsoft.com/office/officeart/2005/8/layout/list1"/>
    <dgm:cxn modelId="{B6788450-6E31-4395-B278-071AD24F796C}" type="presParOf" srcId="{0406031D-BEBD-42F3-84EE-AFD20948C0B3}" destId="{C71EC50E-5A84-411A-8FAC-7CA100FEB388}" srcOrd="1" destOrd="0" presId="urn:microsoft.com/office/officeart/2005/8/layout/list1"/>
    <dgm:cxn modelId="{4D338BC2-E402-4D18-997A-18A54C0D6DB7}" type="presParOf" srcId="{6DE5B70B-02BA-4AD4-BC5F-9DE459DF23E7}" destId="{2275D5F2-E115-4616-A499-F239CB2DB33B}" srcOrd="9" destOrd="0" presId="urn:microsoft.com/office/officeart/2005/8/layout/list1"/>
    <dgm:cxn modelId="{4FBAA75F-B106-42C8-A515-A7D9E685E730}" type="presParOf" srcId="{6DE5B70B-02BA-4AD4-BC5F-9DE459DF23E7}" destId="{5E1FB8FD-FC60-4731-988A-18F6CDF70C66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2B8147C-6CDD-47B9-807E-B3A1EBCAD010}" type="doc">
      <dgm:prSet loTypeId="urn:microsoft.com/office/officeart/2005/8/layout/cycle7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EB8D0E0-37E8-481E-BF63-2AF5821015A1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Социально-</a:t>
          </a:r>
        </a:p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коммуникативное </a:t>
          </a:r>
        </a:p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B3EFAE6-52F5-4478-8180-963FAA1058FC}" type="parTrans" cxnId="{8A07566B-0CA9-4649-B0F8-01DACFB08689}">
      <dgm:prSet/>
      <dgm:spPr/>
      <dgm:t>
        <a:bodyPr/>
        <a:lstStyle/>
        <a:p>
          <a:endParaRPr lang="ru-RU"/>
        </a:p>
      </dgm:t>
    </dgm:pt>
    <dgm:pt modelId="{FCBEC4DC-804D-49AE-8D64-E1117D654604}" type="sibTrans" cxnId="{8A07566B-0CA9-4649-B0F8-01DACFB08689}">
      <dgm:prSet/>
      <dgm:spPr/>
      <dgm:t>
        <a:bodyPr/>
        <a:lstStyle/>
        <a:p>
          <a:endParaRPr lang="ru-RU"/>
        </a:p>
      </dgm:t>
    </dgm:pt>
    <dgm:pt modelId="{A295C252-7119-400C-923F-E3F275D6DE6D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Познавательное </a:t>
          </a:r>
        </a:p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8AC8FEA-CE70-427C-9BE8-B7D928B5558A}" type="parTrans" cxnId="{ACC7CA37-D008-47B3-84B5-A78D0755551C}">
      <dgm:prSet/>
      <dgm:spPr/>
      <dgm:t>
        <a:bodyPr/>
        <a:lstStyle/>
        <a:p>
          <a:endParaRPr lang="ru-RU"/>
        </a:p>
      </dgm:t>
    </dgm:pt>
    <dgm:pt modelId="{01A8FE62-FD11-4BBF-BC79-08CBE10D8AA3}" type="sibTrans" cxnId="{ACC7CA37-D008-47B3-84B5-A78D0755551C}">
      <dgm:prSet/>
      <dgm:spPr/>
      <dgm:t>
        <a:bodyPr/>
        <a:lstStyle/>
        <a:p>
          <a:endParaRPr lang="ru-RU"/>
        </a:p>
      </dgm:t>
    </dgm:pt>
    <dgm:pt modelId="{DACE8DC8-AA34-422D-BFC2-7EAF1D8ED07C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Речевое развитие</a:t>
          </a:r>
          <a:endParaRPr lang="ru-RU" sz="16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A53A17-E4CC-4475-BD8D-987D8A1074B6}" type="parTrans" cxnId="{ACB8510A-E4CB-466E-9BCF-664DA056CE74}">
      <dgm:prSet/>
      <dgm:spPr/>
      <dgm:t>
        <a:bodyPr/>
        <a:lstStyle/>
        <a:p>
          <a:endParaRPr lang="ru-RU"/>
        </a:p>
      </dgm:t>
    </dgm:pt>
    <dgm:pt modelId="{9B010A6A-1504-436D-ADD7-136AC7871A69}" type="sibTrans" cxnId="{ACB8510A-E4CB-466E-9BCF-664DA056CE74}">
      <dgm:prSet/>
      <dgm:spPr/>
      <dgm:t>
        <a:bodyPr/>
        <a:lstStyle/>
        <a:p>
          <a:endParaRPr lang="ru-RU"/>
        </a:p>
      </dgm:t>
    </dgm:pt>
    <dgm:pt modelId="{06C5BDF9-7D8C-4960-AAE4-AE5DD337BE0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Физическое развитие</a:t>
          </a:r>
        </a:p>
      </dgm:t>
    </dgm:pt>
    <dgm:pt modelId="{9EF3E8E6-1498-441D-A021-C2B5ED2927FB}" type="parTrans" cxnId="{18ED9C32-5832-4DAA-A70C-3FDBA7A8C9EF}">
      <dgm:prSet/>
      <dgm:spPr/>
      <dgm:t>
        <a:bodyPr/>
        <a:lstStyle/>
        <a:p>
          <a:endParaRPr lang="ru-RU"/>
        </a:p>
      </dgm:t>
    </dgm:pt>
    <dgm:pt modelId="{14D2279C-1761-4EC3-858C-24A93C135237}" type="sibTrans" cxnId="{18ED9C32-5832-4DAA-A70C-3FDBA7A8C9EF}">
      <dgm:prSet/>
      <dgm:spPr/>
      <dgm:t>
        <a:bodyPr/>
        <a:lstStyle/>
        <a:p>
          <a:endParaRPr lang="ru-RU"/>
        </a:p>
      </dgm:t>
    </dgm:pt>
    <dgm:pt modelId="{1DCAD002-534B-47C8-88C6-96116EA55862}">
      <dgm:prSet phldrT="[Текст]" custT="1"/>
      <dgm:spPr/>
      <dgm:t>
        <a:bodyPr/>
        <a:lstStyle/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Художественно-</a:t>
          </a:r>
        </a:p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эстетическое </a:t>
          </a:r>
        </a:p>
        <a:p>
          <a:r>
            <a:rPr lang="ru-RU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AB66FF5-5B5F-4A1F-9BA9-B6116F2596B4}" type="parTrans" cxnId="{96387D3C-1C1B-4B99-B007-06E40C4223CF}">
      <dgm:prSet/>
      <dgm:spPr/>
      <dgm:t>
        <a:bodyPr/>
        <a:lstStyle/>
        <a:p>
          <a:endParaRPr lang="ru-RU"/>
        </a:p>
      </dgm:t>
    </dgm:pt>
    <dgm:pt modelId="{F14F8925-6243-4737-9344-5706960F16A1}" type="sibTrans" cxnId="{96387D3C-1C1B-4B99-B007-06E40C4223CF}">
      <dgm:prSet/>
      <dgm:spPr/>
      <dgm:t>
        <a:bodyPr/>
        <a:lstStyle/>
        <a:p>
          <a:endParaRPr lang="ru-RU"/>
        </a:p>
      </dgm:t>
    </dgm:pt>
    <dgm:pt modelId="{BFD266BE-A67C-4B3C-8065-7F42CDB4DB80}" type="pres">
      <dgm:prSet presAssocID="{52B8147C-6CDD-47B9-807E-B3A1EBCAD01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4394BF-70AB-40CE-BF1A-FB89E620AB48}" type="pres">
      <dgm:prSet presAssocID="{8EB8D0E0-37E8-481E-BF63-2AF5821015A1}" presName="node" presStyleLbl="node1" presStyleIdx="0" presStyleCnt="5" custScaleX="197582" custScaleY="130415" custRadScaleRad="102233" custRadScaleInc="128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FC4552-8D88-4E03-BEA5-B266286F491E}" type="pres">
      <dgm:prSet presAssocID="{FCBEC4DC-804D-49AE-8D64-E1117D654604}" presName="sibTrans" presStyleLbl="sibTrans2D1" presStyleIdx="0" presStyleCnt="5" custLinFactNeighborX="80863" custLinFactNeighborY="-15263"/>
      <dgm:spPr/>
      <dgm:t>
        <a:bodyPr/>
        <a:lstStyle/>
        <a:p>
          <a:endParaRPr lang="ru-RU"/>
        </a:p>
      </dgm:t>
    </dgm:pt>
    <dgm:pt modelId="{787BE051-BBC3-494B-914B-72161610F464}" type="pres">
      <dgm:prSet presAssocID="{FCBEC4DC-804D-49AE-8D64-E1117D654604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9CAE2712-FDFD-4686-9272-EA9F0377E277}" type="pres">
      <dgm:prSet presAssocID="{A295C252-7119-400C-923F-E3F275D6DE6D}" presName="node" presStyleLbl="node1" presStyleIdx="1" presStyleCnt="5" custScaleX="191816" custScaleY="134459" custRadScaleRad="137472" custRadScaleInc="199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EE2350-5D91-4997-979F-A8783C3A4205}" type="pres">
      <dgm:prSet presAssocID="{01A8FE62-FD11-4BBF-BC79-08CBE10D8AA3}" presName="sibTrans" presStyleLbl="sibTrans2D1" presStyleIdx="1" presStyleCnt="5" custAng="1767472" custLinFactNeighborX="42971" custLinFactNeighborY="-25438"/>
      <dgm:spPr/>
      <dgm:t>
        <a:bodyPr/>
        <a:lstStyle/>
        <a:p>
          <a:endParaRPr lang="ru-RU"/>
        </a:p>
      </dgm:t>
    </dgm:pt>
    <dgm:pt modelId="{1F4F2022-70AB-4DB8-8479-A683766C2AF8}" type="pres">
      <dgm:prSet presAssocID="{01A8FE62-FD11-4BBF-BC79-08CBE10D8AA3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62E0CDA0-FB0C-41F7-989F-6B6E7CF91010}" type="pres">
      <dgm:prSet presAssocID="{DACE8DC8-AA34-422D-BFC2-7EAF1D8ED07C}" presName="node" presStyleLbl="node1" presStyleIdx="2" presStyleCnt="5" custScaleX="180329" custScaleY="113874" custRadScaleRad="118253" custRadScaleInc="-797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3992D3-E9A0-4344-9186-A4421025ADBD}" type="pres">
      <dgm:prSet presAssocID="{9B010A6A-1504-436D-ADD7-136AC7871A69}" presName="sibTrans" presStyleLbl="sibTrans2D1" presStyleIdx="2" presStyleCnt="5"/>
      <dgm:spPr/>
      <dgm:t>
        <a:bodyPr/>
        <a:lstStyle/>
        <a:p>
          <a:endParaRPr lang="ru-RU"/>
        </a:p>
      </dgm:t>
    </dgm:pt>
    <dgm:pt modelId="{E194133F-B990-4697-BA38-488D8919AAFA}" type="pres">
      <dgm:prSet presAssocID="{9B010A6A-1504-436D-ADD7-136AC7871A69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2C752888-F910-4E0B-A62F-9FCECF8D142C}" type="pres">
      <dgm:prSet presAssocID="{06C5BDF9-7D8C-4960-AAE4-AE5DD337BE0A}" presName="node" presStyleLbl="node1" presStyleIdx="3" presStyleCnt="5" custScaleX="210457" custScaleY="98886" custRadScaleRad="103288" custRadScaleInc="69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E35316-A93E-4D26-8B6E-A9C40FDEDEBA}" type="pres">
      <dgm:prSet presAssocID="{14D2279C-1761-4EC3-858C-24A93C135237}" presName="sibTrans" presStyleLbl="sibTrans2D1" presStyleIdx="3" presStyleCnt="5" custAng="19569989" custLinFactNeighborX="-21467" custLinFactNeighborY="10176"/>
      <dgm:spPr/>
      <dgm:t>
        <a:bodyPr/>
        <a:lstStyle/>
        <a:p>
          <a:endParaRPr lang="ru-RU"/>
        </a:p>
      </dgm:t>
    </dgm:pt>
    <dgm:pt modelId="{11DEB313-CAB8-4285-8052-8C7AD07DE3A1}" type="pres">
      <dgm:prSet presAssocID="{14D2279C-1761-4EC3-858C-24A93C135237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E8DCF136-3578-48CD-A5D9-0C496375EBB1}" type="pres">
      <dgm:prSet presAssocID="{1DCAD002-534B-47C8-88C6-96116EA55862}" presName="node" presStyleLbl="node1" presStyleIdx="4" presStyleCnt="5" custScaleX="227876" custScaleY="142249" custRadScaleRad="131237" custRadScaleInc="-239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ADD7BC-CE8C-41C4-B0E3-3DE419F9F0C9}" type="pres">
      <dgm:prSet presAssocID="{F14F8925-6243-4737-9344-5706960F16A1}" presName="sibTrans" presStyleLbl="sibTrans2D1" presStyleIdx="4" presStyleCnt="5" custAng="20268740" custLinFactNeighborX="-31855" custLinFactNeighborY="5088"/>
      <dgm:spPr/>
      <dgm:t>
        <a:bodyPr/>
        <a:lstStyle/>
        <a:p>
          <a:endParaRPr lang="ru-RU"/>
        </a:p>
      </dgm:t>
    </dgm:pt>
    <dgm:pt modelId="{6F3D33F5-AE86-4D7F-BEAD-38581856C276}" type="pres">
      <dgm:prSet presAssocID="{F14F8925-6243-4737-9344-5706960F16A1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ACC7CA37-D008-47B3-84B5-A78D0755551C}" srcId="{52B8147C-6CDD-47B9-807E-B3A1EBCAD010}" destId="{A295C252-7119-400C-923F-E3F275D6DE6D}" srcOrd="1" destOrd="0" parTransId="{F8AC8FEA-CE70-427C-9BE8-B7D928B5558A}" sibTransId="{01A8FE62-FD11-4BBF-BC79-08CBE10D8AA3}"/>
    <dgm:cxn modelId="{DAC090BF-B039-4164-B60E-C11213EB2EBC}" type="presOf" srcId="{1DCAD002-534B-47C8-88C6-96116EA55862}" destId="{E8DCF136-3578-48CD-A5D9-0C496375EBB1}" srcOrd="0" destOrd="0" presId="urn:microsoft.com/office/officeart/2005/8/layout/cycle7"/>
    <dgm:cxn modelId="{609EE9F6-77A0-493F-8B7A-168905A60AD2}" type="presOf" srcId="{06C5BDF9-7D8C-4960-AAE4-AE5DD337BE0A}" destId="{2C752888-F910-4E0B-A62F-9FCECF8D142C}" srcOrd="0" destOrd="0" presId="urn:microsoft.com/office/officeart/2005/8/layout/cycle7"/>
    <dgm:cxn modelId="{2C608724-771D-4D3E-8E6A-6BBEB8FBFD26}" type="presOf" srcId="{01A8FE62-FD11-4BBF-BC79-08CBE10D8AA3}" destId="{1F4F2022-70AB-4DB8-8479-A683766C2AF8}" srcOrd="1" destOrd="0" presId="urn:microsoft.com/office/officeart/2005/8/layout/cycle7"/>
    <dgm:cxn modelId="{96387D3C-1C1B-4B99-B007-06E40C4223CF}" srcId="{52B8147C-6CDD-47B9-807E-B3A1EBCAD010}" destId="{1DCAD002-534B-47C8-88C6-96116EA55862}" srcOrd="4" destOrd="0" parTransId="{CAB66FF5-5B5F-4A1F-9BA9-B6116F2596B4}" sibTransId="{F14F8925-6243-4737-9344-5706960F16A1}"/>
    <dgm:cxn modelId="{A9D384CB-82AD-48BB-9F18-5BC4345A6A3B}" type="presOf" srcId="{DACE8DC8-AA34-422D-BFC2-7EAF1D8ED07C}" destId="{62E0CDA0-FB0C-41F7-989F-6B6E7CF91010}" srcOrd="0" destOrd="0" presId="urn:microsoft.com/office/officeart/2005/8/layout/cycle7"/>
    <dgm:cxn modelId="{524420C8-5C31-4263-8482-B23F2A4E2FBE}" type="presOf" srcId="{FCBEC4DC-804D-49AE-8D64-E1117D654604}" destId="{1FFC4552-8D88-4E03-BEA5-B266286F491E}" srcOrd="0" destOrd="0" presId="urn:microsoft.com/office/officeart/2005/8/layout/cycle7"/>
    <dgm:cxn modelId="{6979E417-409E-4FD4-86C2-CE6726E1D5A6}" type="presOf" srcId="{9B010A6A-1504-436D-ADD7-136AC7871A69}" destId="{603992D3-E9A0-4344-9186-A4421025ADBD}" srcOrd="0" destOrd="0" presId="urn:microsoft.com/office/officeart/2005/8/layout/cycle7"/>
    <dgm:cxn modelId="{239E9BC4-47A3-48A1-953E-C7540283D1D9}" type="presOf" srcId="{8EB8D0E0-37E8-481E-BF63-2AF5821015A1}" destId="{AC4394BF-70AB-40CE-BF1A-FB89E620AB48}" srcOrd="0" destOrd="0" presId="urn:microsoft.com/office/officeart/2005/8/layout/cycle7"/>
    <dgm:cxn modelId="{7FE9EBA9-E1EB-4FE0-A86E-78119CBDE628}" type="presOf" srcId="{F14F8925-6243-4737-9344-5706960F16A1}" destId="{6F3D33F5-AE86-4D7F-BEAD-38581856C276}" srcOrd="1" destOrd="0" presId="urn:microsoft.com/office/officeart/2005/8/layout/cycle7"/>
    <dgm:cxn modelId="{18ED9C32-5832-4DAA-A70C-3FDBA7A8C9EF}" srcId="{52B8147C-6CDD-47B9-807E-B3A1EBCAD010}" destId="{06C5BDF9-7D8C-4960-AAE4-AE5DD337BE0A}" srcOrd="3" destOrd="0" parTransId="{9EF3E8E6-1498-441D-A021-C2B5ED2927FB}" sibTransId="{14D2279C-1761-4EC3-858C-24A93C135237}"/>
    <dgm:cxn modelId="{EED237BE-EB65-4E2A-9AA1-D83131EFB7D1}" type="presOf" srcId="{01A8FE62-FD11-4BBF-BC79-08CBE10D8AA3}" destId="{B6EE2350-5D91-4997-979F-A8783C3A4205}" srcOrd="0" destOrd="0" presId="urn:microsoft.com/office/officeart/2005/8/layout/cycle7"/>
    <dgm:cxn modelId="{4D8C4FE1-5DAA-49F2-A223-DA4ED3AAA6B7}" type="presOf" srcId="{9B010A6A-1504-436D-ADD7-136AC7871A69}" destId="{E194133F-B990-4697-BA38-488D8919AAFA}" srcOrd="1" destOrd="0" presId="urn:microsoft.com/office/officeart/2005/8/layout/cycle7"/>
    <dgm:cxn modelId="{7F520A67-BF6C-4875-A958-7B521E0CD4BF}" type="presOf" srcId="{FCBEC4DC-804D-49AE-8D64-E1117D654604}" destId="{787BE051-BBC3-494B-914B-72161610F464}" srcOrd="1" destOrd="0" presId="urn:microsoft.com/office/officeart/2005/8/layout/cycle7"/>
    <dgm:cxn modelId="{2D9B03B0-39EB-4D6A-928F-660E708D4385}" type="presOf" srcId="{14D2279C-1761-4EC3-858C-24A93C135237}" destId="{60E35316-A93E-4D26-8B6E-A9C40FDEDEBA}" srcOrd="0" destOrd="0" presId="urn:microsoft.com/office/officeart/2005/8/layout/cycle7"/>
    <dgm:cxn modelId="{99369A2D-7F72-46DF-8683-170D0D0991CF}" type="presOf" srcId="{F14F8925-6243-4737-9344-5706960F16A1}" destId="{0AADD7BC-CE8C-41C4-B0E3-3DE419F9F0C9}" srcOrd="0" destOrd="0" presId="urn:microsoft.com/office/officeart/2005/8/layout/cycle7"/>
    <dgm:cxn modelId="{ABBA1468-599A-4AEA-BFC3-4FC157937DCD}" type="presOf" srcId="{52B8147C-6CDD-47B9-807E-B3A1EBCAD010}" destId="{BFD266BE-A67C-4B3C-8065-7F42CDB4DB80}" srcOrd="0" destOrd="0" presId="urn:microsoft.com/office/officeart/2005/8/layout/cycle7"/>
    <dgm:cxn modelId="{ACB8510A-E4CB-466E-9BCF-664DA056CE74}" srcId="{52B8147C-6CDD-47B9-807E-B3A1EBCAD010}" destId="{DACE8DC8-AA34-422D-BFC2-7EAF1D8ED07C}" srcOrd="2" destOrd="0" parTransId="{A2A53A17-E4CC-4475-BD8D-987D8A1074B6}" sibTransId="{9B010A6A-1504-436D-ADD7-136AC7871A69}"/>
    <dgm:cxn modelId="{1EF3A0B3-8479-4392-A417-B46140F5F12B}" type="presOf" srcId="{14D2279C-1761-4EC3-858C-24A93C135237}" destId="{11DEB313-CAB8-4285-8052-8C7AD07DE3A1}" srcOrd="1" destOrd="0" presId="urn:microsoft.com/office/officeart/2005/8/layout/cycle7"/>
    <dgm:cxn modelId="{8A07566B-0CA9-4649-B0F8-01DACFB08689}" srcId="{52B8147C-6CDD-47B9-807E-B3A1EBCAD010}" destId="{8EB8D0E0-37E8-481E-BF63-2AF5821015A1}" srcOrd="0" destOrd="0" parTransId="{CB3EFAE6-52F5-4478-8180-963FAA1058FC}" sibTransId="{FCBEC4DC-804D-49AE-8D64-E1117D654604}"/>
    <dgm:cxn modelId="{A5E65D2A-E319-4246-8E6D-97094CE464BB}" type="presOf" srcId="{A295C252-7119-400C-923F-E3F275D6DE6D}" destId="{9CAE2712-FDFD-4686-9272-EA9F0377E277}" srcOrd="0" destOrd="0" presId="urn:microsoft.com/office/officeart/2005/8/layout/cycle7"/>
    <dgm:cxn modelId="{694C5C0F-3267-492A-9113-ADCBD35D9F89}" type="presParOf" srcId="{BFD266BE-A67C-4B3C-8065-7F42CDB4DB80}" destId="{AC4394BF-70AB-40CE-BF1A-FB89E620AB48}" srcOrd="0" destOrd="0" presId="urn:microsoft.com/office/officeart/2005/8/layout/cycle7"/>
    <dgm:cxn modelId="{C4937045-C0E9-4216-9A56-8DEEED62CDF5}" type="presParOf" srcId="{BFD266BE-A67C-4B3C-8065-7F42CDB4DB80}" destId="{1FFC4552-8D88-4E03-BEA5-B266286F491E}" srcOrd="1" destOrd="0" presId="urn:microsoft.com/office/officeart/2005/8/layout/cycle7"/>
    <dgm:cxn modelId="{7E06078F-4A0C-4C08-88D9-6969A703A188}" type="presParOf" srcId="{1FFC4552-8D88-4E03-BEA5-B266286F491E}" destId="{787BE051-BBC3-494B-914B-72161610F464}" srcOrd="0" destOrd="0" presId="urn:microsoft.com/office/officeart/2005/8/layout/cycle7"/>
    <dgm:cxn modelId="{76C047B5-1094-47DC-B39E-FB038223E5F6}" type="presParOf" srcId="{BFD266BE-A67C-4B3C-8065-7F42CDB4DB80}" destId="{9CAE2712-FDFD-4686-9272-EA9F0377E277}" srcOrd="2" destOrd="0" presId="urn:microsoft.com/office/officeart/2005/8/layout/cycle7"/>
    <dgm:cxn modelId="{B5A876B5-5121-4DCF-BCB2-6BBCF564A08A}" type="presParOf" srcId="{BFD266BE-A67C-4B3C-8065-7F42CDB4DB80}" destId="{B6EE2350-5D91-4997-979F-A8783C3A4205}" srcOrd="3" destOrd="0" presId="urn:microsoft.com/office/officeart/2005/8/layout/cycle7"/>
    <dgm:cxn modelId="{72DEB67B-ABD2-4225-8FEB-D62134042059}" type="presParOf" srcId="{B6EE2350-5D91-4997-979F-A8783C3A4205}" destId="{1F4F2022-70AB-4DB8-8479-A683766C2AF8}" srcOrd="0" destOrd="0" presId="urn:microsoft.com/office/officeart/2005/8/layout/cycle7"/>
    <dgm:cxn modelId="{18012FFC-2C80-4270-9607-59838AED37D4}" type="presParOf" srcId="{BFD266BE-A67C-4B3C-8065-7F42CDB4DB80}" destId="{62E0CDA0-FB0C-41F7-989F-6B6E7CF91010}" srcOrd="4" destOrd="0" presId="urn:microsoft.com/office/officeart/2005/8/layout/cycle7"/>
    <dgm:cxn modelId="{3806B890-ACEB-448E-86FE-0DD63C893D65}" type="presParOf" srcId="{BFD266BE-A67C-4B3C-8065-7F42CDB4DB80}" destId="{603992D3-E9A0-4344-9186-A4421025ADBD}" srcOrd="5" destOrd="0" presId="urn:microsoft.com/office/officeart/2005/8/layout/cycle7"/>
    <dgm:cxn modelId="{35D9FDBE-8A14-4E66-873E-D7730701825D}" type="presParOf" srcId="{603992D3-E9A0-4344-9186-A4421025ADBD}" destId="{E194133F-B990-4697-BA38-488D8919AAFA}" srcOrd="0" destOrd="0" presId="urn:microsoft.com/office/officeart/2005/8/layout/cycle7"/>
    <dgm:cxn modelId="{D1B7F863-06CF-4701-B940-A201B685BAB3}" type="presParOf" srcId="{BFD266BE-A67C-4B3C-8065-7F42CDB4DB80}" destId="{2C752888-F910-4E0B-A62F-9FCECF8D142C}" srcOrd="6" destOrd="0" presId="urn:microsoft.com/office/officeart/2005/8/layout/cycle7"/>
    <dgm:cxn modelId="{DBB1A2DF-7A4E-4DB5-B8D5-F05516D371B7}" type="presParOf" srcId="{BFD266BE-A67C-4B3C-8065-7F42CDB4DB80}" destId="{60E35316-A93E-4D26-8B6E-A9C40FDEDEBA}" srcOrd="7" destOrd="0" presId="urn:microsoft.com/office/officeart/2005/8/layout/cycle7"/>
    <dgm:cxn modelId="{7055BFBF-2789-4423-BD8E-371682BE9938}" type="presParOf" srcId="{60E35316-A93E-4D26-8B6E-A9C40FDEDEBA}" destId="{11DEB313-CAB8-4285-8052-8C7AD07DE3A1}" srcOrd="0" destOrd="0" presId="urn:microsoft.com/office/officeart/2005/8/layout/cycle7"/>
    <dgm:cxn modelId="{1597E725-4F44-4268-B610-E8B0C719CD01}" type="presParOf" srcId="{BFD266BE-A67C-4B3C-8065-7F42CDB4DB80}" destId="{E8DCF136-3578-48CD-A5D9-0C496375EBB1}" srcOrd="8" destOrd="0" presId="urn:microsoft.com/office/officeart/2005/8/layout/cycle7"/>
    <dgm:cxn modelId="{A78FA8A8-F1C9-4ADA-A069-5D5AC8D4E121}" type="presParOf" srcId="{BFD266BE-A67C-4B3C-8065-7F42CDB4DB80}" destId="{0AADD7BC-CE8C-41C4-B0E3-3DE419F9F0C9}" srcOrd="9" destOrd="0" presId="urn:microsoft.com/office/officeart/2005/8/layout/cycle7"/>
    <dgm:cxn modelId="{21C96017-9AA5-4D2F-A6FF-0D5DC15995B2}" type="presParOf" srcId="{0AADD7BC-CE8C-41C4-B0E3-3DE419F9F0C9}" destId="{6F3D33F5-AE86-4D7F-BEAD-38581856C27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D6D81B6-624C-4392-8495-2C996884E3E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3F55780-48F0-440E-98DF-9878A398CBF2}">
      <dgm:prSet phldrT="[Текст]"/>
      <dgm:spPr/>
      <dgm:t>
        <a:bodyPr/>
        <a:lstStyle/>
        <a:p>
          <a:r>
            <a:rPr lang="ru-RU" altLang="ru-RU" b="1" dirty="0" smtClean="0">
              <a:solidFill>
                <a:schemeClr val="bg1"/>
              </a:solidFill>
              <a:cs typeface="Arial" charset="0"/>
            </a:rPr>
            <a:t>ВЗАИМОПОЗНАНИЕ И ВЗАИМОИНФОРМИРОВАНИЕ </a:t>
          </a:r>
          <a:endParaRPr lang="ru-RU" dirty="0">
            <a:solidFill>
              <a:schemeClr val="bg1"/>
            </a:solidFill>
          </a:endParaRPr>
        </a:p>
      </dgm:t>
    </dgm:pt>
    <dgm:pt modelId="{FF9C7C29-F981-49C1-87FF-4F6EB0F59868}" type="parTrans" cxnId="{CA71FF58-4D4B-4C20-8FF2-C08781385B0D}">
      <dgm:prSet/>
      <dgm:spPr/>
      <dgm:t>
        <a:bodyPr/>
        <a:lstStyle/>
        <a:p>
          <a:endParaRPr lang="ru-RU"/>
        </a:p>
      </dgm:t>
    </dgm:pt>
    <dgm:pt modelId="{167DA4F7-BDEB-4DC5-882F-2539964EB9DB}" type="sibTrans" cxnId="{CA71FF58-4D4B-4C20-8FF2-C08781385B0D}">
      <dgm:prSet/>
      <dgm:spPr/>
      <dgm:t>
        <a:bodyPr/>
        <a:lstStyle/>
        <a:p>
          <a:endParaRPr lang="ru-RU"/>
        </a:p>
      </dgm:t>
    </dgm:pt>
    <dgm:pt modelId="{F19446D6-F9FA-4A61-AB44-E2311A133169}">
      <dgm:prSet phldrT="[Текст]"/>
      <dgm:spPr/>
      <dgm:t>
        <a:bodyPr/>
        <a:lstStyle/>
        <a:p>
          <a:r>
            <a:rPr lang="ru-RU" dirty="0" smtClean="0"/>
            <a:t>беседы, консультации, буклеты, памятки, папки-передвижки, анкетирование, посещение семей на дому, сбор сведений о семье, проведение Дней открытых дверей, информирование через сайт ДОУ</a:t>
          </a:r>
          <a:endParaRPr lang="ru-RU" dirty="0"/>
        </a:p>
      </dgm:t>
    </dgm:pt>
    <dgm:pt modelId="{965C0D4A-6118-4617-8C2A-00C8243CD45F}" type="parTrans" cxnId="{0A0F4461-6976-4C77-8ED7-8F99BD0F730B}">
      <dgm:prSet/>
      <dgm:spPr/>
      <dgm:t>
        <a:bodyPr/>
        <a:lstStyle/>
        <a:p>
          <a:endParaRPr lang="ru-RU"/>
        </a:p>
      </dgm:t>
    </dgm:pt>
    <dgm:pt modelId="{BC159568-A16F-4BFB-8AA4-D11952FFC31B}" type="sibTrans" cxnId="{0A0F4461-6976-4C77-8ED7-8F99BD0F730B}">
      <dgm:prSet/>
      <dgm:spPr/>
      <dgm:t>
        <a:bodyPr/>
        <a:lstStyle/>
        <a:p>
          <a:endParaRPr lang="ru-RU"/>
        </a:p>
      </dgm:t>
    </dgm:pt>
    <dgm:pt modelId="{9EF28148-4D10-48CB-96F9-FAA28C0F5F9A}">
      <dgm:prSet phldrT="[Текст]"/>
      <dgm:spPr/>
      <dgm:t>
        <a:bodyPr/>
        <a:lstStyle/>
        <a:p>
          <a:r>
            <a:rPr lang="ru-RU" altLang="ru-RU" b="1" dirty="0" smtClean="0">
              <a:solidFill>
                <a:schemeClr val="bg1"/>
              </a:solidFill>
              <a:cs typeface="Arial" charset="0"/>
            </a:rPr>
            <a:t>НЕПРЕРЫВНОЕ ОБРАЗОВАНИЕ ВОСПИТЫВАЮЩИХ ВЗРОСЛЫХ</a:t>
          </a:r>
          <a:endParaRPr lang="ru-RU" dirty="0">
            <a:solidFill>
              <a:schemeClr val="bg1"/>
            </a:solidFill>
          </a:endParaRPr>
        </a:p>
      </dgm:t>
    </dgm:pt>
    <dgm:pt modelId="{BD0FBDA9-0A92-41B0-AA98-9EE94FDCC4E5}" type="parTrans" cxnId="{4E3C8475-AC4D-4F60-BC5E-4BF37EADD788}">
      <dgm:prSet/>
      <dgm:spPr/>
      <dgm:t>
        <a:bodyPr/>
        <a:lstStyle/>
        <a:p>
          <a:endParaRPr lang="ru-RU"/>
        </a:p>
      </dgm:t>
    </dgm:pt>
    <dgm:pt modelId="{7CC76731-A059-407F-B04A-0D8E1F4F9C04}" type="sibTrans" cxnId="{4E3C8475-AC4D-4F60-BC5E-4BF37EADD788}">
      <dgm:prSet/>
      <dgm:spPr/>
      <dgm:t>
        <a:bodyPr/>
        <a:lstStyle/>
        <a:p>
          <a:endParaRPr lang="ru-RU"/>
        </a:p>
      </dgm:t>
    </dgm:pt>
    <dgm:pt modelId="{23D3C3F4-22BE-4D12-8C31-A14A064EF228}">
      <dgm:prSet phldrT="[Текст]"/>
      <dgm:spPr/>
      <dgm:t>
        <a:bodyPr/>
        <a:lstStyle/>
        <a:p>
          <a:r>
            <a:rPr lang="ru-RU" dirty="0" smtClean="0"/>
            <a:t>родительские собрания, семинары-практикумы, тренинги, мастер-классы, круглые столы</a:t>
          </a:r>
          <a:endParaRPr lang="ru-RU" dirty="0"/>
        </a:p>
      </dgm:t>
    </dgm:pt>
    <dgm:pt modelId="{392B542A-0380-4C30-9630-29927FBA8516}" type="parTrans" cxnId="{4547E91D-10B3-49E8-8233-890CB05BDD80}">
      <dgm:prSet/>
      <dgm:spPr/>
      <dgm:t>
        <a:bodyPr/>
        <a:lstStyle/>
        <a:p>
          <a:endParaRPr lang="ru-RU"/>
        </a:p>
      </dgm:t>
    </dgm:pt>
    <dgm:pt modelId="{BB312615-189F-4B99-9C2A-37A15D9A3E88}" type="sibTrans" cxnId="{4547E91D-10B3-49E8-8233-890CB05BDD80}">
      <dgm:prSet/>
      <dgm:spPr/>
      <dgm:t>
        <a:bodyPr/>
        <a:lstStyle/>
        <a:p>
          <a:endParaRPr lang="ru-RU"/>
        </a:p>
      </dgm:t>
    </dgm:pt>
    <dgm:pt modelId="{40FC1C51-4068-4427-BD15-C6FCD8F77EBA}">
      <dgm:prSet phldrT="[Текст]"/>
      <dgm:spPr/>
      <dgm:t>
        <a:bodyPr/>
        <a:lstStyle/>
        <a:p>
          <a:r>
            <a:rPr lang="ru-RU" altLang="ru-RU" b="1" dirty="0" smtClean="0">
              <a:solidFill>
                <a:schemeClr val="bg1"/>
              </a:solidFill>
              <a:cs typeface="Arial" charset="0"/>
            </a:rPr>
            <a:t>СОВМЕСТНАЯ ДЕЯТЕЛЬНОСТЬ ПЕДАГОГОВ, РОДИТЕЛЕЙ, ДЕТЕЙ</a:t>
          </a:r>
          <a:endParaRPr lang="ru-RU" dirty="0">
            <a:solidFill>
              <a:schemeClr val="bg1"/>
            </a:solidFill>
          </a:endParaRPr>
        </a:p>
      </dgm:t>
    </dgm:pt>
    <dgm:pt modelId="{D3E22842-9F23-428C-966A-9119251C3CB4}" type="parTrans" cxnId="{059E3198-E417-4E3A-BDC1-19ABC57762D3}">
      <dgm:prSet/>
      <dgm:spPr/>
      <dgm:t>
        <a:bodyPr/>
        <a:lstStyle/>
        <a:p>
          <a:endParaRPr lang="ru-RU"/>
        </a:p>
      </dgm:t>
    </dgm:pt>
    <dgm:pt modelId="{9DB658D1-FF72-4A22-807E-33A103DF663D}" type="sibTrans" cxnId="{059E3198-E417-4E3A-BDC1-19ABC57762D3}">
      <dgm:prSet/>
      <dgm:spPr/>
      <dgm:t>
        <a:bodyPr/>
        <a:lstStyle/>
        <a:p>
          <a:endParaRPr lang="ru-RU"/>
        </a:p>
      </dgm:t>
    </dgm:pt>
    <dgm:pt modelId="{34A6E21F-81C4-4C54-A247-8230D8E05641}">
      <dgm:prSet phldrT="[Текст]"/>
      <dgm:spPr/>
      <dgm:t>
        <a:bodyPr/>
        <a:lstStyle/>
        <a:p>
          <a:r>
            <a:rPr lang="ru-RU" dirty="0" smtClean="0"/>
            <a:t>участие в проектной деятельности, праздники, фестивали, совместные походы и экскурсии, выставки, совместное участие в конкурсах</a:t>
          </a:r>
          <a:endParaRPr lang="ru-RU" dirty="0"/>
        </a:p>
      </dgm:t>
    </dgm:pt>
    <dgm:pt modelId="{0EB77570-3C38-4C19-9A78-E3B3F75DBEE3}" type="parTrans" cxnId="{FBA58BEC-9A19-4177-969A-B5927F19163B}">
      <dgm:prSet/>
      <dgm:spPr/>
      <dgm:t>
        <a:bodyPr/>
        <a:lstStyle/>
        <a:p>
          <a:endParaRPr lang="ru-RU"/>
        </a:p>
      </dgm:t>
    </dgm:pt>
    <dgm:pt modelId="{4020C8D4-3690-465F-9493-56C510E3BC35}" type="sibTrans" cxnId="{FBA58BEC-9A19-4177-969A-B5927F19163B}">
      <dgm:prSet/>
      <dgm:spPr/>
      <dgm:t>
        <a:bodyPr/>
        <a:lstStyle/>
        <a:p>
          <a:endParaRPr lang="ru-RU"/>
        </a:p>
      </dgm:t>
    </dgm:pt>
    <dgm:pt modelId="{A0DC0FF0-333D-4808-8346-4D38FB165883}" type="pres">
      <dgm:prSet presAssocID="{DD6D81B6-624C-4392-8495-2C996884E3E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54A3FA0-223C-461B-8F37-D0327D8A50CC}" type="pres">
      <dgm:prSet presAssocID="{F3F55780-48F0-440E-98DF-9878A398CBF2}" presName="linNode" presStyleCnt="0"/>
      <dgm:spPr/>
    </dgm:pt>
    <dgm:pt modelId="{D7198891-EA6A-4899-AD21-72C1EAE543B2}" type="pres">
      <dgm:prSet presAssocID="{F3F55780-48F0-440E-98DF-9878A398CBF2}" presName="parentText" presStyleLbl="node1" presStyleIdx="0" presStyleCnt="3" custLinFactNeighborX="-10" custLinFactNeighborY="-28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1904EE-5545-47C4-B23E-1DFCCB8C595A}" type="pres">
      <dgm:prSet presAssocID="{F3F55780-48F0-440E-98DF-9878A398CBF2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8E60D-7DEC-41E9-82EF-9D9C3A62D735}" type="pres">
      <dgm:prSet presAssocID="{167DA4F7-BDEB-4DC5-882F-2539964EB9DB}" presName="sp" presStyleCnt="0"/>
      <dgm:spPr/>
    </dgm:pt>
    <dgm:pt modelId="{655F5155-0386-4E71-AF0C-C4A6C4CA9BB1}" type="pres">
      <dgm:prSet presAssocID="{9EF28148-4D10-48CB-96F9-FAA28C0F5F9A}" presName="linNode" presStyleCnt="0"/>
      <dgm:spPr/>
    </dgm:pt>
    <dgm:pt modelId="{12FEF715-E8D8-4091-8293-215232FD9991}" type="pres">
      <dgm:prSet presAssocID="{9EF28148-4D10-48CB-96F9-FAA28C0F5F9A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E17329-848B-43AC-919A-D1241251D155}" type="pres">
      <dgm:prSet presAssocID="{9EF28148-4D10-48CB-96F9-FAA28C0F5F9A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0AF452-4743-444C-AC08-2AB82FDF9DDF}" type="pres">
      <dgm:prSet presAssocID="{7CC76731-A059-407F-B04A-0D8E1F4F9C04}" presName="sp" presStyleCnt="0"/>
      <dgm:spPr/>
    </dgm:pt>
    <dgm:pt modelId="{FAA34472-DC64-4F0D-9456-E2EC2451BDD1}" type="pres">
      <dgm:prSet presAssocID="{40FC1C51-4068-4427-BD15-C6FCD8F77EBA}" presName="linNode" presStyleCnt="0"/>
      <dgm:spPr/>
    </dgm:pt>
    <dgm:pt modelId="{8C79F8A8-01F3-449C-B2A4-CB5DDD0F64E1}" type="pres">
      <dgm:prSet presAssocID="{40FC1C51-4068-4427-BD15-C6FCD8F77EBA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B17CA5-DB88-45B5-B251-A2AF117A5EA1}" type="pres">
      <dgm:prSet presAssocID="{40FC1C51-4068-4427-BD15-C6FCD8F77EBA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7E5ACF5-EAC5-42CD-B79D-D4C4F30B488F}" type="presOf" srcId="{DD6D81B6-624C-4392-8495-2C996884E3EB}" destId="{A0DC0FF0-333D-4808-8346-4D38FB165883}" srcOrd="0" destOrd="0" presId="urn:microsoft.com/office/officeart/2005/8/layout/vList5"/>
    <dgm:cxn modelId="{059E3198-E417-4E3A-BDC1-19ABC57762D3}" srcId="{DD6D81B6-624C-4392-8495-2C996884E3EB}" destId="{40FC1C51-4068-4427-BD15-C6FCD8F77EBA}" srcOrd="2" destOrd="0" parTransId="{D3E22842-9F23-428C-966A-9119251C3CB4}" sibTransId="{9DB658D1-FF72-4A22-807E-33A103DF663D}"/>
    <dgm:cxn modelId="{CA71FF58-4D4B-4C20-8FF2-C08781385B0D}" srcId="{DD6D81B6-624C-4392-8495-2C996884E3EB}" destId="{F3F55780-48F0-440E-98DF-9878A398CBF2}" srcOrd="0" destOrd="0" parTransId="{FF9C7C29-F981-49C1-87FF-4F6EB0F59868}" sibTransId="{167DA4F7-BDEB-4DC5-882F-2539964EB9DB}"/>
    <dgm:cxn modelId="{BF7846FE-F300-4AB6-9ED2-0837DBD615E6}" type="presOf" srcId="{40FC1C51-4068-4427-BD15-C6FCD8F77EBA}" destId="{8C79F8A8-01F3-449C-B2A4-CB5DDD0F64E1}" srcOrd="0" destOrd="0" presId="urn:microsoft.com/office/officeart/2005/8/layout/vList5"/>
    <dgm:cxn modelId="{F19CFFC6-A1B4-42E3-A77B-FE5C5B3FC6A2}" type="presOf" srcId="{34A6E21F-81C4-4C54-A247-8230D8E05641}" destId="{93B17CA5-DB88-45B5-B251-A2AF117A5EA1}" srcOrd="0" destOrd="0" presId="urn:microsoft.com/office/officeart/2005/8/layout/vList5"/>
    <dgm:cxn modelId="{1A610012-94F0-47FA-B155-C9B434E58A03}" type="presOf" srcId="{F19446D6-F9FA-4A61-AB44-E2311A133169}" destId="{201904EE-5545-47C4-B23E-1DFCCB8C595A}" srcOrd="0" destOrd="0" presId="urn:microsoft.com/office/officeart/2005/8/layout/vList5"/>
    <dgm:cxn modelId="{4547E91D-10B3-49E8-8233-890CB05BDD80}" srcId="{9EF28148-4D10-48CB-96F9-FAA28C0F5F9A}" destId="{23D3C3F4-22BE-4D12-8C31-A14A064EF228}" srcOrd="0" destOrd="0" parTransId="{392B542A-0380-4C30-9630-29927FBA8516}" sibTransId="{BB312615-189F-4B99-9C2A-37A15D9A3E88}"/>
    <dgm:cxn modelId="{0A0F4461-6976-4C77-8ED7-8F99BD0F730B}" srcId="{F3F55780-48F0-440E-98DF-9878A398CBF2}" destId="{F19446D6-F9FA-4A61-AB44-E2311A133169}" srcOrd="0" destOrd="0" parTransId="{965C0D4A-6118-4617-8C2A-00C8243CD45F}" sibTransId="{BC159568-A16F-4BFB-8AA4-D11952FFC31B}"/>
    <dgm:cxn modelId="{4E3C8475-AC4D-4F60-BC5E-4BF37EADD788}" srcId="{DD6D81B6-624C-4392-8495-2C996884E3EB}" destId="{9EF28148-4D10-48CB-96F9-FAA28C0F5F9A}" srcOrd="1" destOrd="0" parTransId="{BD0FBDA9-0A92-41B0-AA98-9EE94FDCC4E5}" sibTransId="{7CC76731-A059-407F-B04A-0D8E1F4F9C04}"/>
    <dgm:cxn modelId="{FBA58BEC-9A19-4177-969A-B5927F19163B}" srcId="{40FC1C51-4068-4427-BD15-C6FCD8F77EBA}" destId="{34A6E21F-81C4-4C54-A247-8230D8E05641}" srcOrd="0" destOrd="0" parTransId="{0EB77570-3C38-4C19-9A78-E3B3F75DBEE3}" sibTransId="{4020C8D4-3690-465F-9493-56C510E3BC35}"/>
    <dgm:cxn modelId="{0F257FD4-47B5-4A7D-AF3E-3DEF7C9BB9FD}" type="presOf" srcId="{F3F55780-48F0-440E-98DF-9878A398CBF2}" destId="{D7198891-EA6A-4899-AD21-72C1EAE543B2}" srcOrd="0" destOrd="0" presId="urn:microsoft.com/office/officeart/2005/8/layout/vList5"/>
    <dgm:cxn modelId="{8B8989E6-4FCB-466F-B0CB-5529C0F317BE}" type="presOf" srcId="{9EF28148-4D10-48CB-96F9-FAA28C0F5F9A}" destId="{12FEF715-E8D8-4091-8293-215232FD9991}" srcOrd="0" destOrd="0" presId="urn:microsoft.com/office/officeart/2005/8/layout/vList5"/>
    <dgm:cxn modelId="{91B3F242-28B8-4B97-942D-037A42A2E142}" type="presOf" srcId="{23D3C3F4-22BE-4D12-8C31-A14A064EF228}" destId="{BBE17329-848B-43AC-919A-D1241251D155}" srcOrd="0" destOrd="0" presId="urn:microsoft.com/office/officeart/2005/8/layout/vList5"/>
    <dgm:cxn modelId="{6A73118D-3B9C-49C7-A8EF-F4C6C425A237}" type="presParOf" srcId="{A0DC0FF0-333D-4808-8346-4D38FB165883}" destId="{D54A3FA0-223C-461B-8F37-D0327D8A50CC}" srcOrd="0" destOrd="0" presId="urn:microsoft.com/office/officeart/2005/8/layout/vList5"/>
    <dgm:cxn modelId="{A4CB343C-69AB-4C96-AB4D-F84A7BE9EC5D}" type="presParOf" srcId="{D54A3FA0-223C-461B-8F37-D0327D8A50CC}" destId="{D7198891-EA6A-4899-AD21-72C1EAE543B2}" srcOrd="0" destOrd="0" presId="urn:microsoft.com/office/officeart/2005/8/layout/vList5"/>
    <dgm:cxn modelId="{4B000F49-4799-468A-AEF4-91306F0C03D4}" type="presParOf" srcId="{D54A3FA0-223C-461B-8F37-D0327D8A50CC}" destId="{201904EE-5545-47C4-B23E-1DFCCB8C595A}" srcOrd="1" destOrd="0" presId="urn:microsoft.com/office/officeart/2005/8/layout/vList5"/>
    <dgm:cxn modelId="{0DC84E46-F1DD-49FD-9A0A-2C72A85C6605}" type="presParOf" srcId="{A0DC0FF0-333D-4808-8346-4D38FB165883}" destId="{AB08E60D-7DEC-41E9-82EF-9D9C3A62D735}" srcOrd="1" destOrd="0" presId="urn:microsoft.com/office/officeart/2005/8/layout/vList5"/>
    <dgm:cxn modelId="{7E21C6A8-BE50-4831-B346-A7E8C5D403FC}" type="presParOf" srcId="{A0DC0FF0-333D-4808-8346-4D38FB165883}" destId="{655F5155-0386-4E71-AF0C-C4A6C4CA9BB1}" srcOrd="2" destOrd="0" presId="urn:microsoft.com/office/officeart/2005/8/layout/vList5"/>
    <dgm:cxn modelId="{110A8E35-A009-4439-9B88-7FEE38AF83E1}" type="presParOf" srcId="{655F5155-0386-4E71-AF0C-C4A6C4CA9BB1}" destId="{12FEF715-E8D8-4091-8293-215232FD9991}" srcOrd="0" destOrd="0" presId="urn:microsoft.com/office/officeart/2005/8/layout/vList5"/>
    <dgm:cxn modelId="{86F5A21B-E59F-4641-B64D-7983A9AAB067}" type="presParOf" srcId="{655F5155-0386-4E71-AF0C-C4A6C4CA9BB1}" destId="{BBE17329-848B-43AC-919A-D1241251D155}" srcOrd="1" destOrd="0" presId="urn:microsoft.com/office/officeart/2005/8/layout/vList5"/>
    <dgm:cxn modelId="{7CF783D2-53A5-4F05-9F84-CD551AE8A9DD}" type="presParOf" srcId="{A0DC0FF0-333D-4808-8346-4D38FB165883}" destId="{D80AF452-4743-444C-AC08-2AB82FDF9DDF}" srcOrd="3" destOrd="0" presId="urn:microsoft.com/office/officeart/2005/8/layout/vList5"/>
    <dgm:cxn modelId="{EBC6594F-6C4D-447B-BDEC-A2F4FEED80DF}" type="presParOf" srcId="{A0DC0FF0-333D-4808-8346-4D38FB165883}" destId="{FAA34472-DC64-4F0D-9456-E2EC2451BDD1}" srcOrd="4" destOrd="0" presId="urn:microsoft.com/office/officeart/2005/8/layout/vList5"/>
    <dgm:cxn modelId="{61A4342F-E3D8-4010-BAC4-A31B15A60999}" type="presParOf" srcId="{FAA34472-DC64-4F0D-9456-E2EC2451BDD1}" destId="{8C79F8A8-01F3-449C-B2A4-CB5DDD0F64E1}" srcOrd="0" destOrd="0" presId="urn:microsoft.com/office/officeart/2005/8/layout/vList5"/>
    <dgm:cxn modelId="{77CF1339-65E5-4AAC-8819-26BC877768D6}" type="presParOf" srcId="{FAA34472-DC64-4F0D-9456-E2EC2451BDD1}" destId="{93B17CA5-DB88-45B5-B251-A2AF117A5EA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297B785-A95C-451F-A2DB-E9D1A95668A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FED8B2C-E139-4CBA-8EB5-100DC1366254}">
      <dgm:prSet phldrT="[Текст]" custT="1"/>
      <dgm:spPr/>
      <dgm:t>
        <a:bodyPr/>
        <a:lstStyle/>
        <a:p>
          <a:r>
            <a:rPr lang="ru-RU" sz="2400" b="1" dirty="0" smtClean="0"/>
            <a:t>1. РЕГИОНАЛЬНЫЙ </a:t>
          </a:r>
        </a:p>
        <a:p>
          <a:r>
            <a:rPr lang="ru-RU" sz="2400" b="1" dirty="0" smtClean="0"/>
            <a:t>КОМПОНЕНТ</a:t>
          </a:r>
          <a:endParaRPr lang="ru-RU" sz="2400" dirty="0"/>
        </a:p>
      </dgm:t>
    </dgm:pt>
    <dgm:pt modelId="{81BB8F99-429B-4B50-AE7B-2FF232AC52E7}" type="parTrans" cxnId="{05EA1FC0-8187-4CD2-921F-0C4F52937FDB}">
      <dgm:prSet/>
      <dgm:spPr/>
      <dgm:t>
        <a:bodyPr/>
        <a:lstStyle/>
        <a:p>
          <a:endParaRPr lang="ru-RU"/>
        </a:p>
      </dgm:t>
    </dgm:pt>
    <dgm:pt modelId="{E41D0A59-56BF-4C0D-BDF3-1129298A4B66}" type="sibTrans" cxnId="{05EA1FC0-8187-4CD2-921F-0C4F52937FDB}">
      <dgm:prSet/>
      <dgm:spPr/>
      <dgm:t>
        <a:bodyPr/>
        <a:lstStyle/>
        <a:p>
          <a:endParaRPr lang="ru-RU"/>
        </a:p>
      </dgm:t>
    </dgm:pt>
    <dgm:pt modelId="{B6E908CD-4FA0-4B27-9863-4434F648CF2A}">
      <dgm:prSet phldrT="[Текст]" custT="1"/>
      <dgm:spPr/>
      <dgm:t>
        <a:bodyPr/>
        <a:lstStyle/>
        <a:p>
          <a:r>
            <a:rPr lang="ru-RU" sz="2400" b="1" dirty="0" smtClean="0"/>
            <a:t>2. ОСВОЕНИЕ НОВЫХ </a:t>
          </a:r>
        </a:p>
        <a:p>
          <a:r>
            <a:rPr lang="ru-RU" sz="2400" b="1" dirty="0" smtClean="0"/>
            <a:t>ОБРАЗОВАТЕЛЬНЫХ </a:t>
          </a:r>
        </a:p>
        <a:p>
          <a:r>
            <a:rPr lang="ru-RU" sz="2400" b="1" dirty="0" smtClean="0"/>
            <a:t>ТЕХНОЛОГИЙ</a:t>
          </a:r>
          <a:endParaRPr lang="ru-RU" sz="2400" dirty="0"/>
        </a:p>
      </dgm:t>
    </dgm:pt>
    <dgm:pt modelId="{BEF7C55B-52BC-4C62-AD07-E3C3E6A825DB}" type="parTrans" cxnId="{76616A8B-D0CE-41E2-B92E-7BB8FC67EC2D}">
      <dgm:prSet/>
      <dgm:spPr/>
      <dgm:t>
        <a:bodyPr/>
        <a:lstStyle/>
        <a:p>
          <a:endParaRPr lang="ru-RU"/>
        </a:p>
      </dgm:t>
    </dgm:pt>
    <dgm:pt modelId="{A4C865D9-0A19-493B-8933-B6C1A9B7371A}" type="sibTrans" cxnId="{76616A8B-D0CE-41E2-B92E-7BB8FC67EC2D}">
      <dgm:prSet/>
      <dgm:spPr/>
      <dgm:t>
        <a:bodyPr/>
        <a:lstStyle/>
        <a:p>
          <a:endParaRPr lang="ru-RU"/>
        </a:p>
      </dgm:t>
    </dgm:pt>
    <dgm:pt modelId="{15424620-9CE2-427D-AB87-E6797730423A}">
      <dgm:prSet phldrT="[Текст]" custT="1"/>
      <dgm:spPr/>
      <dgm:t>
        <a:bodyPr/>
        <a:lstStyle/>
        <a:p>
          <a:r>
            <a:rPr lang="ru-RU" sz="2400" b="1" dirty="0" smtClean="0"/>
            <a:t>3. ДОПОЛНИТЕЛЬНОЕ </a:t>
          </a:r>
        </a:p>
        <a:p>
          <a:r>
            <a:rPr lang="ru-RU" sz="2400" b="1" dirty="0" smtClean="0"/>
            <a:t>ОБРАЗОВАНИЕ </a:t>
          </a:r>
          <a:r>
            <a:rPr lang="ru-RU" sz="2800" b="1" dirty="0" smtClean="0"/>
            <a:t>В КРУЖКАХ, </a:t>
          </a:r>
        </a:p>
        <a:p>
          <a:r>
            <a:rPr lang="ru-RU" sz="2800" b="1" dirty="0" smtClean="0"/>
            <a:t>СЕКЦИЯХ </a:t>
          </a:r>
          <a:endParaRPr lang="ru-RU" sz="2800" dirty="0"/>
        </a:p>
      </dgm:t>
    </dgm:pt>
    <dgm:pt modelId="{141014EB-0A4E-4BBC-AF87-138F6B1C5A0B}" type="parTrans" cxnId="{683E0FE7-DB38-4ED5-9A8B-455880742F07}">
      <dgm:prSet/>
      <dgm:spPr/>
      <dgm:t>
        <a:bodyPr/>
        <a:lstStyle/>
        <a:p>
          <a:endParaRPr lang="ru-RU"/>
        </a:p>
      </dgm:t>
    </dgm:pt>
    <dgm:pt modelId="{1B4D7DCD-C197-4960-9E74-EF181DAAF039}" type="sibTrans" cxnId="{683E0FE7-DB38-4ED5-9A8B-455880742F07}">
      <dgm:prSet/>
      <dgm:spPr/>
      <dgm:t>
        <a:bodyPr/>
        <a:lstStyle/>
        <a:p>
          <a:endParaRPr lang="ru-RU"/>
        </a:p>
      </dgm:t>
    </dgm:pt>
    <dgm:pt modelId="{1DF49EA4-78CE-49E2-90CB-E2673640ED85}" type="pres">
      <dgm:prSet presAssocID="{D297B785-A95C-451F-A2DB-E9D1A95668A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CE49F3-E23B-4DBB-80B0-B5F494F76A92}" type="pres">
      <dgm:prSet presAssocID="{5FED8B2C-E139-4CBA-8EB5-100DC1366254}" presName="node" presStyleLbl="node1" presStyleIdx="0" presStyleCnt="3" custScaleX="115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ED4F6-88FF-465D-9E8A-F6ABC62E9011}" type="pres">
      <dgm:prSet presAssocID="{E41D0A59-56BF-4C0D-BDF3-1129298A4B66}" presName="sibTrans" presStyleCnt="0"/>
      <dgm:spPr/>
    </dgm:pt>
    <dgm:pt modelId="{B057963C-A8C0-4F67-AB9A-91CB3F6F303C}" type="pres">
      <dgm:prSet presAssocID="{B6E908CD-4FA0-4B27-9863-4434F648CF2A}" presName="node" presStyleLbl="node1" presStyleIdx="1" presStyleCnt="3" custScaleX="110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E2B879-B569-442C-A3D6-A50E602D23B5}" type="pres">
      <dgm:prSet presAssocID="{A4C865D9-0A19-493B-8933-B6C1A9B7371A}" presName="sibTrans" presStyleCnt="0"/>
      <dgm:spPr/>
    </dgm:pt>
    <dgm:pt modelId="{C9BAD883-8821-4AC7-82D4-2D1687A06690}" type="pres">
      <dgm:prSet presAssocID="{15424620-9CE2-427D-AB87-E6797730423A}" presName="node" presStyleLbl="node1" presStyleIdx="2" presStyleCnt="3" custScaleX="1373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616A8B-D0CE-41E2-B92E-7BB8FC67EC2D}" srcId="{D297B785-A95C-451F-A2DB-E9D1A95668A1}" destId="{B6E908CD-4FA0-4B27-9863-4434F648CF2A}" srcOrd="1" destOrd="0" parTransId="{BEF7C55B-52BC-4C62-AD07-E3C3E6A825DB}" sibTransId="{A4C865D9-0A19-493B-8933-B6C1A9B7371A}"/>
    <dgm:cxn modelId="{61F14ECA-8C5C-42DD-AAFD-C5BB8CBE3C71}" type="presOf" srcId="{5FED8B2C-E139-4CBA-8EB5-100DC1366254}" destId="{AFCE49F3-E23B-4DBB-80B0-B5F494F76A92}" srcOrd="0" destOrd="0" presId="urn:microsoft.com/office/officeart/2005/8/layout/default"/>
    <dgm:cxn modelId="{683E0FE7-DB38-4ED5-9A8B-455880742F07}" srcId="{D297B785-A95C-451F-A2DB-E9D1A95668A1}" destId="{15424620-9CE2-427D-AB87-E6797730423A}" srcOrd="2" destOrd="0" parTransId="{141014EB-0A4E-4BBC-AF87-138F6B1C5A0B}" sibTransId="{1B4D7DCD-C197-4960-9E74-EF181DAAF039}"/>
    <dgm:cxn modelId="{3279B63D-D4D1-4494-ADD2-D7A8FA90C2E4}" type="presOf" srcId="{B6E908CD-4FA0-4B27-9863-4434F648CF2A}" destId="{B057963C-A8C0-4F67-AB9A-91CB3F6F303C}" srcOrd="0" destOrd="0" presId="urn:microsoft.com/office/officeart/2005/8/layout/default"/>
    <dgm:cxn modelId="{C34EFA82-0C32-4DBF-9B54-731B7D59C7E5}" type="presOf" srcId="{D297B785-A95C-451F-A2DB-E9D1A95668A1}" destId="{1DF49EA4-78CE-49E2-90CB-E2673640ED85}" srcOrd="0" destOrd="0" presId="urn:microsoft.com/office/officeart/2005/8/layout/default"/>
    <dgm:cxn modelId="{05EA1FC0-8187-4CD2-921F-0C4F52937FDB}" srcId="{D297B785-A95C-451F-A2DB-E9D1A95668A1}" destId="{5FED8B2C-E139-4CBA-8EB5-100DC1366254}" srcOrd="0" destOrd="0" parTransId="{81BB8F99-429B-4B50-AE7B-2FF232AC52E7}" sibTransId="{E41D0A59-56BF-4C0D-BDF3-1129298A4B66}"/>
    <dgm:cxn modelId="{FA29FB62-3BE5-4173-BDBD-A95D607E7821}" type="presOf" srcId="{15424620-9CE2-427D-AB87-E6797730423A}" destId="{C9BAD883-8821-4AC7-82D4-2D1687A06690}" srcOrd="0" destOrd="0" presId="urn:microsoft.com/office/officeart/2005/8/layout/default"/>
    <dgm:cxn modelId="{890815B6-65CA-45A7-8895-7C5826C175E2}" type="presParOf" srcId="{1DF49EA4-78CE-49E2-90CB-E2673640ED85}" destId="{AFCE49F3-E23B-4DBB-80B0-B5F494F76A92}" srcOrd="0" destOrd="0" presId="urn:microsoft.com/office/officeart/2005/8/layout/default"/>
    <dgm:cxn modelId="{A6606361-D88D-4A5C-8CD3-3AD3DA04E4FE}" type="presParOf" srcId="{1DF49EA4-78CE-49E2-90CB-E2673640ED85}" destId="{8D5ED4F6-88FF-465D-9E8A-F6ABC62E9011}" srcOrd="1" destOrd="0" presId="urn:microsoft.com/office/officeart/2005/8/layout/default"/>
    <dgm:cxn modelId="{38A5B90D-A901-4992-BADA-D23DF74F94C0}" type="presParOf" srcId="{1DF49EA4-78CE-49E2-90CB-E2673640ED85}" destId="{B057963C-A8C0-4F67-AB9A-91CB3F6F303C}" srcOrd="2" destOrd="0" presId="urn:microsoft.com/office/officeart/2005/8/layout/default"/>
    <dgm:cxn modelId="{9136CEEA-887B-4B0B-AA6B-0380ABAD4A45}" type="presParOf" srcId="{1DF49EA4-78CE-49E2-90CB-E2673640ED85}" destId="{05E2B879-B569-442C-A3D6-A50E602D23B5}" srcOrd="3" destOrd="0" presId="urn:microsoft.com/office/officeart/2005/8/layout/default"/>
    <dgm:cxn modelId="{90E62556-6B61-45FA-A067-E3B77445B909}" type="presParOf" srcId="{1DF49EA4-78CE-49E2-90CB-E2673640ED85}" destId="{C9BAD883-8821-4AC7-82D4-2D1687A06690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B7F3DD-AFE9-4FCA-9C6C-B498B2A168B4}">
      <dsp:nvSpPr>
        <dsp:cNvPr id="0" name=""/>
        <dsp:cNvSpPr/>
      </dsp:nvSpPr>
      <dsp:spPr>
        <a:xfrm>
          <a:off x="3185732" y="1798819"/>
          <a:ext cx="1553479" cy="62834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084"/>
              </a:lnTo>
              <a:lnTo>
                <a:pt x="1553479" y="382084"/>
              </a:lnTo>
              <a:lnTo>
                <a:pt x="1553479" y="628340"/>
              </a:lnTo>
            </a:path>
          </a:pathLst>
        </a:custGeom>
        <a:noFill/>
        <a:ln w="28575" cap="rnd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1ED2E6-8BAA-410C-AB25-6B68EF64AF9B}">
      <dsp:nvSpPr>
        <dsp:cNvPr id="0" name=""/>
        <dsp:cNvSpPr/>
      </dsp:nvSpPr>
      <dsp:spPr>
        <a:xfrm>
          <a:off x="1328384" y="1798819"/>
          <a:ext cx="1857347" cy="628340"/>
        </a:xfrm>
        <a:custGeom>
          <a:avLst/>
          <a:gdLst/>
          <a:ahLst/>
          <a:cxnLst/>
          <a:rect l="0" t="0" r="0" b="0"/>
          <a:pathLst>
            <a:path>
              <a:moveTo>
                <a:pt x="1857347" y="0"/>
              </a:moveTo>
              <a:lnTo>
                <a:pt x="1857347" y="382084"/>
              </a:lnTo>
              <a:lnTo>
                <a:pt x="0" y="382084"/>
              </a:lnTo>
              <a:lnTo>
                <a:pt x="0" y="628340"/>
              </a:lnTo>
            </a:path>
          </a:pathLst>
        </a:custGeom>
        <a:noFill/>
        <a:ln w="28575" cap="rnd" cmpd="sng" algn="ctr">
          <a:solidFill>
            <a:schemeClr val="accent2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3E705C-6E67-466A-9FE5-4E5CA3DE55D5}">
      <dsp:nvSpPr>
        <dsp:cNvPr id="0" name=""/>
        <dsp:cNvSpPr/>
      </dsp:nvSpPr>
      <dsp:spPr>
        <a:xfrm>
          <a:off x="698683" y="626170"/>
          <a:ext cx="4974098" cy="11726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rnd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rPr>
            <a:t>В соответствии с требованиями ФГОС ДО программа состоит из двух частей:</a:t>
          </a:r>
          <a:endParaRPr lang="ru-RU" sz="2400" kern="1200" dirty="0"/>
        </a:p>
      </dsp:txBody>
      <dsp:txXfrm>
        <a:off x="698683" y="626170"/>
        <a:ext cx="4974098" cy="1172649"/>
      </dsp:txXfrm>
    </dsp:sp>
    <dsp:sp modelId="{819B80E1-B354-4407-AC75-4F394D8ED6C6}">
      <dsp:nvSpPr>
        <dsp:cNvPr id="0" name=""/>
        <dsp:cNvSpPr/>
      </dsp:nvSpPr>
      <dsp:spPr>
        <a:xfrm>
          <a:off x="617" y="2427160"/>
          <a:ext cx="2655535" cy="2976114"/>
        </a:xfrm>
        <a:prstGeom prst="rect">
          <a:avLst/>
        </a:prstGeom>
        <a:noFill/>
        <a:ln w="38100" cap="rnd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accent2">
                  <a:lumMod val="50000"/>
                </a:schemeClr>
              </a:solidFill>
            </a:rPr>
            <a:t>Обязательная часть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accent2">
                  <a:lumMod val="50000"/>
                </a:schemeClr>
              </a:solidFill>
            </a:rPr>
            <a:t>(объем не менее 60% от её общего объёма)</a:t>
          </a:r>
          <a:endParaRPr lang="ru-RU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617" y="2427160"/>
        <a:ext cx="2655535" cy="2976114"/>
      </dsp:txXfrm>
    </dsp:sp>
    <dsp:sp modelId="{320E3975-1FAF-4858-B81A-1ED92D614829}">
      <dsp:nvSpPr>
        <dsp:cNvPr id="0" name=""/>
        <dsp:cNvSpPr/>
      </dsp:nvSpPr>
      <dsp:spPr>
        <a:xfrm>
          <a:off x="3148665" y="2427160"/>
          <a:ext cx="3181093" cy="2923075"/>
        </a:xfrm>
        <a:prstGeom prst="rect">
          <a:avLst/>
        </a:prstGeom>
        <a:noFill/>
        <a:ln w="38100" cap="rnd" cmpd="sng" algn="ctr">
          <a:solidFill>
            <a:schemeClr val="accent1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accent2">
                  <a:lumMod val="50000"/>
                </a:schemeClr>
              </a:solidFill>
            </a:rPr>
            <a:t>Вариативная часть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accent2">
                  <a:lumMod val="50000"/>
                </a:schemeClr>
              </a:solidFill>
            </a:rPr>
            <a:t>(часть, формируемая участниками образовательных отношений) – не более 40%</a:t>
          </a:r>
          <a:endParaRPr lang="ru-RU" sz="22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148665" y="2427160"/>
        <a:ext cx="3181093" cy="29230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95C4B-9E52-48E9-BA87-8D300CAD34D6}">
      <dsp:nvSpPr>
        <dsp:cNvPr id="0" name=""/>
        <dsp:cNvSpPr/>
      </dsp:nvSpPr>
      <dsp:spPr>
        <a:xfrm>
          <a:off x="0" y="473898"/>
          <a:ext cx="859631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E80782A-9B62-4EA0-ABC1-7451F4E3E1EC}">
      <dsp:nvSpPr>
        <dsp:cNvPr id="0" name=""/>
        <dsp:cNvSpPr/>
      </dsp:nvSpPr>
      <dsp:spPr>
        <a:xfrm>
          <a:off x="429815" y="45858"/>
          <a:ext cx="6017418" cy="856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Целевой</a:t>
          </a:r>
          <a:endParaRPr lang="ru-RU" sz="2900" kern="1200" dirty="0"/>
        </a:p>
      </dsp:txBody>
      <dsp:txXfrm>
        <a:off x="471605" y="87648"/>
        <a:ext cx="5933838" cy="772500"/>
      </dsp:txXfrm>
    </dsp:sp>
    <dsp:sp modelId="{33F8F9CC-9194-4507-9F1E-27801052CE9D}">
      <dsp:nvSpPr>
        <dsp:cNvPr id="0" name=""/>
        <dsp:cNvSpPr/>
      </dsp:nvSpPr>
      <dsp:spPr>
        <a:xfrm>
          <a:off x="0" y="1789338"/>
          <a:ext cx="859631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A057DB1-29DD-4CED-BA52-619013B85803}">
      <dsp:nvSpPr>
        <dsp:cNvPr id="0" name=""/>
        <dsp:cNvSpPr/>
      </dsp:nvSpPr>
      <dsp:spPr>
        <a:xfrm>
          <a:off x="429815" y="1361298"/>
          <a:ext cx="6017418" cy="856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Содержательный</a:t>
          </a:r>
          <a:endParaRPr lang="ru-RU" sz="2900" kern="1200" dirty="0"/>
        </a:p>
      </dsp:txBody>
      <dsp:txXfrm>
        <a:off x="471605" y="1403088"/>
        <a:ext cx="5933838" cy="772500"/>
      </dsp:txXfrm>
    </dsp:sp>
    <dsp:sp modelId="{5E1FB8FD-FC60-4731-988A-18F6CDF70C66}">
      <dsp:nvSpPr>
        <dsp:cNvPr id="0" name=""/>
        <dsp:cNvSpPr/>
      </dsp:nvSpPr>
      <dsp:spPr>
        <a:xfrm>
          <a:off x="0" y="3104778"/>
          <a:ext cx="8596312" cy="73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71EC50E-5A84-411A-8FAC-7CA100FEB388}">
      <dsp:nvSpPr>
        <dsp:cNvPr id="0" name=""/>
        <dsp:cNvSpPr/>
      </dsp:nvSpPr>
      <dsp:spPr>
        <a:xfrm>
          <a:off x="429815" y="2676738"/>
          <a:ext cx="6017418" cy="8560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kern="1200" dirty="0" smtClean="0"/>
            <a:t>Организационный</a:t>
          </a:r>
          <a:endParaRPr lang="ru-RU" sz="2900" kern="1200" dirty="0"/>
        </a:p>
      </dsp:txBody>
      <dsp:txXfrm>
        <a:off x="471605" y="2718528"/>
        <a:ext cx="5933838" cy="772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4394BF-70AB-40CE-BF1A-FB89E620AB48}">
      <dsp:nvSpPr>
        <dsp:cNvPr id="0" name=""/>
        <dsp:cNvSpPr/>
      </dsp:nvSpPr>
      <dsp:spPr>
        <a:xfrm>
          <a:off x="3198104" y="-82637"/>
          <a:ext cx="3028701" cy="99955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Социально-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коммуникативное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227380" y="-53361"/>
        <a:ext cx="2970149" cy="941002"/>
      </dsp:txXfrm>
    </dsp:sp>
    <dsp:sp modelId="{1FFC4552-8D88-4E03-BEA5-B266286F491E}">
      <dsp:nvSpPr>
        <dsp:cNvPr id="0" name=""/>
        <dsp:cNvSpPr/>
      </dsp:nvSpPr>
      <dsp:spPr>
        <a:xfrm rot="1887612">
          <a:off x="6177222" y="1033106"/>
          <a:ext cx="556964" cy="2682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6257698" y="1086757"/>
        <a:ext cx="396012" cy="160952"/>
      </dsp:txXfrm>
    </dsp:sp>
    <dsp:sp modelId="{9CAE2712-FDFD-4686-9272-EA9F0377E277}">
      <dsp:nvSpPr>
        <dsp:cNvPr id="0" name=""/>
        <dsp:cNvSpPr/>
      </dsp:nvSpPr>
      <dsp:spPr>
        <a:xfrm>
          <a:off x="5853368" y="1499437"/>
          <a:ext cx="2940315" cy="10305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Познавательное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883552" y="1529621"/>
        <a:ext cx="2879947" cy="970181"/>
      </dsp:txXfrm>
    </dsp:sp>
    <dsp:sp modelId="{B6EE2350-5D91-4997-979F-A8783C3A4205}">
      <dsp:nvSpPr>
        <dsp:cNvPr id="0" name=""/>
        <dsp:cNvSpPr/>
      </dsp:nvSpPr>
      <dsp:spPr>
        <a:xfrm rot="8153974">
          <a:off x="7030163" y="2673775"/>
          <a:ext cx="556964" cy="2682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7110639" y="2727426"/>
        <a:ext cx="396012" cy="160952"/>
      </dsp:txXfrm>
    </dsp:sp>
    <dsp:sp modelId="{62E0CDA0-FB0C-41F7-989F-6B6E7CF91010}">
      <dsp:nvSpPr>
        <dsp:cNvPr id="0" name=""/>
        <dsp:cNvSpPr/>
      </dsp:nvSpPr>
      <dsp:spPr>
        <a:xfrm>
          <a:off x="5456261" y="3222295"/>
          <a:ext cx="2764233" cy="8727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Речевое развитие</a:t>
          </a:r>
          <a:endParaRPr lang="ru-RU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81824" y="3247858"/>
        <a:ext cx="2713107" cy="821651"/>
      </dsp:txXfrm>
    </dsp:sp>
    <dsp:sp modelId="{603992D3-E9A0-4344-9186-A4421025ADBD}">
      <dsp:nvSpPr>
        <dsp:cNvPr id="0" name=""/>
        <dsp:cNvSpPr/>
      </dsp:nvSpPr>
      <dsp:spPr>
        <a:xfrm rot="10811030">
          <a:off x="4549430" y="3518106"/>
          <a:ext cx="556964" cy="2682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4629906" y="3571757"/>
        <a:ext cx="396012" cy="160952"/>
      </dsp:txXfrm>
    </dsp:sp>
    <dsp:sp modelId="{2C752888-F910-4E0B-A62F-9FCECF8D142C}">
      <dsp:nvSpPr>
        <dsp:cNvPr id="0" name=""/>
        <dsp:cNvSpPr/>
      </dsp:nvSpPr>
      <dsp:spPr>
        <a:xfrm>
          <a:off x="973503" y="3266090"/>
          <a:ext cx="3226060" cy="75790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Физическое развитие</a:t>
          </a:r>
        </a:p>
      </dsp:txBody>
      <dsp:txXfrm>
        <a:off x="995701" y="3288288"/>
        <a:ext cx="3181664" cy="713507"/>
      </dsp:txXfrm>
    </dsp:sp>
    <dsp:sp modelId="{60E35316-A93E-4D26-8B6E-A9C40FDEDEBA}">
      <dsp:nvSpPr>
        <dsp:cNvPr id="0" name=""/>
        <dsp:cNvSpPr/>
      </dsp:nvSpPr>
      <dsp:spPr>
        <a:xfrm rot="12448476">
          <a:off x="1813963" y="2853900"/>
          <a:ext cx="556964" cy="2682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 rot="10800000">
        <a:off x="1894439" y="2907551"/>
        <a:ext cx="396012" cy="160952"/>
      </dsp:txXfrm>
    </dsp:sp>
    <dsp:sp modelId="{E8DCF136-3578-48CD-A5D9-0C496375EBB1}">
      <dsp:nvSpPr>
        <dsp:cNvPr id="0" name=""/>
        <dsp:cNvSpPr/>
      </dsp:nvSpPr>
      <dsp:spPr>
        <a:xfrm>
          <a:off x="0" y="1565113"/>
          <a:ext cx="3493073" cy="109025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Художественно-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эстетическое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развитие</a:t>
          </a:r>
          <a:endParaRPr lang="ru-RU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1932" y="1597045"/>
        <a:ext cx="3429209" cy="1026391"/>
      </dsp:txXfrm>
    </dsp:sp>
    <dsp:sp modelId="{0AADD7BC-CE8C-41C4-B0E3-3DE419F9F0C9}">
      <dsp:nvSpPr>
        <dsp:cNvPr id="0" name=""/>
        <dsp:cNvSpPr/>
      </dsp:nvSpPr>
      <dsp:spPr>
        <a:xfrm rot="18485541">
          <a:off x="2813314" y="1120536"/>
          <a:ext cx="556964" cy="268254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2893790" y="1174187"/>
        <a:ext cx="396012" cy="1609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1904EE-5545-47C4-B23E-1DFCCB8C595A}">
      <dsp:nvSpPr>
        <dsp:cNvPr id="0" name=""/>
        <dsp:cNvSpPr/>
      </dsp:nvSpPr>
      <dsp:spPr>
        <a:xfrm rot="5400000">
          <a:off x="5265341" y="-2023434"/>
          <a:ext cx="1160301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беседы, консультации, буклеты, памятки, папки-передвижки, анкетирование, посещение семей на дому, сбор сведений о семье, проведение Дней открытых дверей, информирование через сайт ДОУ</a:t>
          </a:r>
          <a:endParaRPr lang="ru-RU" sz="1600" kern="1200" dirty="0"/>
        </a:p>
      </dsp:txBody>
      <dsp:txXfrm rot="-5400000">
        <a:off x="3094673" y="203875"/>
        <a:ext cx="5444998" cy="1047019"/>
      </dsp:txXfrm>
    </dsp:sp>
    <dsp:sp modelId="{D7198891-EA6A-4899-AD21-72C1EAE543B2}">
      <dsp:nvSpPr>
        <dsp:cNvPr id="0" name=""/>
        <dsp:cNvSpPr/>
      </dsp:nvSpPr>
      <dsp:spPr>
        <a:xfrm>
          <a:off x="0" y="0"/>
          <a:ext cx="3094672" cy="14503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500" b="1" kern="1200" dirty="0" smtClean="0">
              <a:solidFill>
                <a:schemeClr val="bg1"/>
              </a:solidFill>
              <a:cs typeface="Arial" charset="0"/>
            </a:rPr>
            <a:t>ВЗАИМОПОЗНАНИЕ И ВЗАИМОИНФОРМИРОВАНИЕ </a:t>
          </a:r>
          <a:endParaRPr lang="ru-RU" sz="1500" kern="1200" dirty="0">
            <a:solidFill>
              <a:schemeClr val="bg1"/>
            </a:solidFill>
          </a:endParaRPr>
        </a:p>
      </dsp:txBody>
      <dsp:txXfrm>
        <a:off x="70802" y="70802"/>
        <a:ext cx="2953068" cy="1308772"/>
      </dsp:txXfrm>
    </dsp:sp>
    <dsp:sp modelId="{BBE17329-848B-43AC-919A-D1241251D155}">
      <dsp:nvSpPr>
        <dsp:cNvPr id="0" name=""/>
        <dsp:cNvSpPr/>
      </dsp:nvSpPr>
      <dsp:spPr>
        <a:xfrm rot="5400000">
          <a:off x="5265341" y="-500538"/>
          <a:ext cx="1160301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родительские собрания, семинары-практикумы, тренинги, мастер-классы, круглые столы</a:t>
          </a:r>
          <a:endParaRPr lang="ru-RU" sz="1600" kern="1200" dirty="0"/>
        </a:p>
      </dsp:txBody>
      <dsp:txXfrm rot="-5400000">
        <a:off x="3094673" y="1726771"/>
        <a:ext cx="5444998" cy="1047019"/>
      </dsp:txXfrm>
    </dsp:sp>
    <dsp:sp modelId="{12FEF715-E8D8-4091-8293-215232FD9991}">
      <dsp:nvSpPr>
        <dsp:cNvPr id="0" name=""/>
        <dsp:cNvSpPr/>
      </dsp:nvSpPr>
      <dsp:spPr>
        <a:xfrm>
          <a:off x="0" y="1525092"/>
          <a:ext cx="3094672" cy="14503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500" b="1" kern="1200" dirty="0" smtClean="0">
              <a:solidFill>
                <a:schemeClr val="bg1"/>
              </a:solidFill>
              <a:cs typeface="Arial" charset="0"/>
            </a:rPr>
            <a:t>НЕПРЕРЫВНОЕ ОБРАЗОВАНИЕ ВОСПИТЫВАЮЩИХ ВЗРОСЛЫХ</a:t>
          </a:r>
          <a:endParaRPr lang="ru-RU" sz="1500" kern="1200" dirty="0">
            <a:solidFill>
              <a:schemeClr val="bg1"/>
            </a:solidFill>
          </a:endParaRPr>
        </a:p>
      </dsp:txBody>
      <dsp:txXfrm>
        <a:off x="70802" y="1595894"/>
        <a:ext cx="2953068" cy="1308772"/>
      </dsp:txXfrm>
    </dsp:sp>
    <dsp:sp modelId="{93B17CA5-DB88-45B5-B251-A2AF117A5EA1}">
      <dsp:nvSpPr>
        <dsp:cNvPr id="0" name=""/>
        <dsp:cNvSpPr/>
      </dsp:nvSpPr>
      <dsp:spPr>
        <a:xfrm rot="5400000">
          <a:off x="5265341" y="1022356"/>
          <a:ext cx="1160301" cy="550163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kern="1200" dirty="0" smtClean="0"/>
            <a:t>участие в проектной деятельности, праздники, фестивали, совместные походы и экскурсии, выставки, совместное участие в конкурсах</a:t>
          </a:r>
          <a:endParaRPr lang="ru-RU" sz="1600" kern="1200" dirty="0"/>
        </a:p>
      </dsp:txBody>
      <dsp:txXfrm rot="-5400000">
        <a:off x="3094673" y="3249666"/>
        <a:ext cx="5444998" cy="1047019"/>
      </dsp:txXfrm>
    </dsp:sp>
    <dsp:sp modelId="{8C79F8A8-01F3-449C-B2A4-CB5DDD0F64E1}">
      <dsp:nvSpPr>
        <dsp:cNvPr id="0" name=""/>
        <dsp:cNvSpPr/>
      </dsp:nvSpPr>
      <dsp:spPr>
        <a:xfrm>
          <a:off x="0" y="3047988"/>
          <a:ext cx="3094672" cy="14503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28575" rIns="57150" bIns="2857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500" b="1" kern="1200" dirty="0" smtClean="0">
              <a:solidFill>
                <a:schemeClr val="bg1"/>
              </a:solidFill>
              <a:cs typeface="Arial" charset="0"/>
            </a:rPr>
            <a:t>СОВМЕСТНАЯ ДЕЯТЕЛЬНОСТЬ ПЕДАГОГОВ, РОДИТЕЛЕЙ, ДЕТЕЙ</a:t>
          </a:r>
          <a:endParaRPr lang="ru-RU" sz="1500" kern="1200" dirty="0">
            <a:solidFill>
              <a:schemeClr val="bg1"/>
            </a:solidFill>
          </a:endParaRPr>
        </a:p>
      </dsp:txBody>
      <dsp:txXfrm>
        <a:off x="70802" y="3118790"/>
        <a:ext cx="2953068" cy="13087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CE49F3-E23B-4DBB-80B0-B5F494F76A92}">
      <dsp:nvSpPr>
        <dsp:cNvPr id="0" name=""/>
        <dsp:cNvSpPr/>
      </dsp:nvSpPr>
      <dsp:spPr>
        <a:xfrm>
          <a:off x="307592" y="106"/>
          <a:ext cx="3905880" cy="20323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1. РЕГИОНАЛЬНЫЙ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КОМПОНЕНТ</a:t>
          </a:r>
          <a:endParaRPr lang="ru-RU" sz="2400" kern="1200" dirty="0"/>
        </a:p>
      </dsp:txBody>
      <dsp:txXfrm>
        <a:off x="307592" y="106"/>
        <a:ext cx="3905880" cy="2032389"/>
      </dsp:txXfrm>
    </dsp:sp>
    <dsp:sp modelId="{B057963C-A8C0-4F67-AB9A-91CB3F6F303C}">
      <dsp:nvSpPr>
        <dsp:cNvPr id="0" name=""/>
        <dsp:cNvSpPr/>
      </dsp:nvSpPr>
      <dsp:spPr>
        <a:xfrm>
          <a:off x="4552204" y="106"/>
          <a:ext cx="3736514" cy="20323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2. ОСВОЕНИЕ НОВЫХ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ОБРАЗОВАТЕЛЬНЫХ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ТЕХНОЛОГИЙ</a:t>
          </a:r>
          <a:endParaRPr lang="ru-RU" sz="2400" kern="1200" dirty="0"/>
        </a:p>
      </dsp:txBody>
      <dsp:txXfrm>
        <a:off x="4552204" y="106"/>
        <a:ext cx="3736514" cy="2032389"/>
      </dsp:txXfrm>
    </dsp:sp>
    <dsp:sp modelId="{C9BAD883-8821-4AC7-82D4-2D1687A06690}">
      <dsp:nvSpPr>
        <dsp:cNvPr id="0" name=""/>
        <dsp:cNvSpPr/>
      </dsp:nvSpPr>
      <dsp:spPr>
        <a:xfrm>
          <a:off x="1972627" y="2371228"/>
          <a:ext cx="4651056" cy="20323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3. ДОПОЛНИТЕЛЬНОЕ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ОБРАЗОВАНИЕ </a:t>
          </a:r>
          <a:r>
            <a:rPr lang="ru-RU" sz="2800" b="1" kern="1200" dirty="0" smtClean="0"/>
            <a:t>В КРУЖКАХ,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СЕКЦИЯХ </a:t>
          </a:r>
          <a:endParaRPr lang="ru-RU" sz="2800" kern="1200" dirty="0"/>
        </a:p>
      </dsp:txBody>
      <dsp:txXfrm>
        <a:off x="1972627" y="2371228"/>
        <a:ext cx="4651056" cy="2032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52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3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072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7406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68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6909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10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55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8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95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12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450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53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805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219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28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30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25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974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393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330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93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10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84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53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03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92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86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864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77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91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53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34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38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97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331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01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34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27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55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29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547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71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825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86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46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159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79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39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589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527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9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273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15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92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20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53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88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655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48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88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64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619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1211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034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35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820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5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05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4963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49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80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208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78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26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097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46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12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7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34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75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2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371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68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48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/>
    </p:ext>
  </p:extLs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0781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97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027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556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6099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097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61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51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17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33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227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075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585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76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7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168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t>‹#›</a:t>
            </a:fld>
            <a:endParaRPr lang="ru-RU"/>
          </a:p>
        </p:txBody>
      </p:sp>
      <p:pic>
        <p:nvPicPr>
          <p:cNvPr id="10" name="Рисунок 9" descr="8.jp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83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691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92431-B45D-4314-B0D2-63C2C50FD746}" type="datetimeFigureOut">
              <a:rPr lang="ru-RU" smtClean="0"/>
              <a:t>08.11.2021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5358722-8940-4E1D-B841-CBE4C93EC5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214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3990" r:id="rId12"/>
    <p:sldLayoutId id="2147483991" r:id="rId13"/>
    <p:sldLayoutId id="2147483992" r:id="rId14"/>
    <p:sldLayoutId id="2147483993" r:id="rId15"/>
    <p:sldLayoutId id="2147483994" r:id="rId16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9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solyanka.demyansk.tyumenschool.ru/" TargetMode="External"/><Relationship Id="rId2" Type="http://schemas.openxmlformats.org/officeDocument/2006/relationships/hyperlink" Target="mailto:solyanka71@mail.ru" TargetMode="External"/><Relationship Id="rId1" Type="http://schemas.openxmlformats.org/officeDocument/2006/relationships/slideLayout" Target="../slideLayouts/slideLayout7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5018" y="609599"/>
            <a:ext cx="9060873" cy="845127"/>
          </a:xfrm>
        </p:spPr>
        <p:txBody>
          <a:bodyPr>
            <a:noAutofit/>
          </a:bodyPr>
          <a:lstStyle/>
          <a:p>
            <a:pPr algn="ctr"/>
            <a:r>
              <a:rPr lang="ru-RU" sz="1600" b="1" dirty="0"/>
              <a:t>Детский сад «Оленёнок» - отделение дошкольного </a:t>
            </a:r>
            <a:r>
              <a:rPr lang="ru-RU" sz="1600" b="1" dirty="0" smtClean="0"/>
              <a:t>образования «</a:t>
            </a:r>
            <a:r>
              <a:rPr lang="ru-RU" sz="1600" b="1" dirty="0" err="1" smtClean="0"/>
              <a:t>Солянская</a:t>
            </a:r>
            <a:r>
              <a:rPr lang="ru-RU" sz="1600" b="1" dirty="0" smtClean="0"/>
              <a:t> </a:t>
            </a:r>
            <a:r>
              <a:rPr lang="ru-RU" sz="1600" b="1" dirty="0"/>
              <a:t>ООШ» </a:t>
            </a:r>
            <a:r>
              <a:rPr lang="ru-RU" sz="1600" b="1" dirty="0" smtClean="0"/>
              <a:t> </a:t>
            </a:r>
            <a:br>
              <a:rPr lang="ru-RU" sz="1600" b="1" dirty="0" smtClean="0"/>
            </a:br>
            <a:r>
              <a:rPr lang="ru-RU" sz="1600" b="1" dirty="0" smtClean="0"/>
              <a:t>филиал </a:t>
            </a:r>
            <a:r>
              <a:rPr lang="ru-RU" sz="1600" b="1" dirty="0"/>
              <a:t>МАОУ «Демьянская СОШ имени </a:t>
            </a:r>
            <a:r>
              <a:rPr lang="ru-RU" sz="1600" b="1" dirty="0" smtClean="0"/>
              <a:t>гвардии матроса </a:t>
            </a:r>
            <a:r>
              <a:rPr lang="ru-RU" sz="1600" b="1" dirty="0" err="1"/>
              <a:t>А.Копотилова</a:t>
            </a:r>
            <a:r>
              <a:rPr lang="ru-RU" sz="1600" b="1" dirty="0"/>
              <a:t>» 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err="1" smtClean="0"/>
              <a:t>Уватского</a:t>
            </a:r>
            <a:r>
              <a:rPr lang="ru-RU" sz="1600" b="1" dirty="0" smtClean="0"/>
              <a:t> </a:t>
            </a:r>
            <a:r>
              <a:rPr lang="ru-RU" sz="1600" b="1" dirty="0"/>
              <a:t>муниципального </a:t>
            </a:r>
            <a:r>
              <a:rPr lang="ru-RU" sz="1600" b="1" dirty="0" smtClean="0"/>
              <a:t>района</a:t>
            </a:r>
            <a:endParaRPr lang="ru-RU" sz="16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1974272"/>
            <a:ext cx="7766936" cy="3471333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</a:rPr>
              <a:t>Краткая презентация Основной образовательной программы дошкольного образования</a:t>
            </a:r>
            <a:endParaRPr lang="ru-RU" sz="48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47454" y="5965151"/>
            <a:ext cx="6096000" cy="3886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д.Солянка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2021 г.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5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08610" y="460834"/>
            <a:ext cx="4095132" cy="2931295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800" b="1" u="sng" dirty="0"/>
              <a:t>Полное название: </a:t>
            </a:r>
            <a:r>
              <a:rPr lang="ru-RU" sz="2800" dirty="0"/>
              <a:t>Основная образовательная программа дошкольной образовательной организации: муниципального бюджетного дошкольного образовательного учреждения детский сад </a:t>
            </a:r>
            <a:r>
              <a:rPr lang="ru-RU" sz="2800" dirty="0" smtClean="0"/>
              <a:t>«Олененок»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7408610" y="3038168"/>
            <a:ext cx="3593687" cy="28040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sz="2200" b="1" u="sng" dirty="0" smtClean="0"/>
              <a:t>Сокращённое название: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ООП ДОО </a:t>
            </a:r>
            <a:br>
              <a:rPr lang="ru-RU" sz="2200" dirty="0" smtClean="0"/>
            </a:br>
            <a:r>
              <a:rPr lang="ru-RU" sz="2200" b="1" u="sng" dirty="0" smtClean="0"/>
              <a:t>Срок реализации: 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2018-2023 гг.</a:t>
            </a:r>
            <a:br>
              <a:rPr lang="ru-RU" sz="2200" dirty="0" smtClean="0"/>
            </a:br>
            <a:r>
              <a:rPr lang="ru-RU" sz="2200" b="1" dirty="0" smtClean="0"/>
              <a:t>Ориентирована на детей</a:t>
            </a:r>
            <a:r>
              <a:rPr lang="ru-RU" sz="2200" dirty="0" smtClean="0"/>
              <a:t> в возрасте от 2 до 7 лет.</a:t>
            </a:r>
            <a:br>
              <a:rPr lang="ru-RU" sz="2200" dirty="0" smtClean="0"/>
            </a:br>
            <a:endParaRPr lang="ru-RU" sz="2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93" r="3611" b="8172"/>
          <a:stretch/>
        </p:blipFill>
        <p:spPr>
          <a:xfrm>
            <a:off x="100885" y="910662"/>
            <a:ext cx="6973424" cy="4996067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2731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6497" y="540328"/>
            <a:ext cx="8577502" cy="169025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/>
              <a:t>  </a:t>
            </a:r>
            <a:r>
              <a:rPr lang="ru-RU" b="1" dirty="0" smtClean="0"/>
              <a:t>   Образовательная </a:t>
            </a:r>
            <a:r>
              <a:rPr lang="ru-RU" b="1" dirty="0"/>
              <a:t>программа разработана на основе Федерального государственного образовательного стандарта дошкольного образования (ФГОС ДО) (Приказ </a:t>
            </a:r>
            <a:r>
              <a:rPr lang="ru-RU" b="1" dirty="0" err="1"/>
              <a:t>МОиН</a:t>
            </a:r>
            <a:r>
              <a:rPr lang="ru-RU" b="1" dirty="0"/>
              <a:t> РФ № 1155 </a:t>
            </a:r>
            <a:r>
              <a:rPr lang="ru-RU" b="1" dirty="0" smtClean="0"/>
              <a:t>от 17 </a:t>
            </a:r>
            <a:r>
              <a:rPr lang="ru-RU" b="1" dirty="0"/>
              <a:t>октября 2013г) и с учётом примерной общеобразовательной программы дошкольного образования «От рождения до школы» под редакцией </a:t>
            </a:r>
            <a:r>
              <a:rPr lang="ru-RU" b="1" dirty="0" err="1"/>
              <a:t>Н.Е.Вераксы</a:t>
            </a:r>
            <a:r>
              <a:rPr lang="ru-RU" b="1" dirty="0"/>
              <a:t>, </a:t>
            </a:r>
            <a:r>
              <a:rPr lang="ru-RU" b="1" dirty="0" err="1"/>
              <a:t>Т.С.Комаровой</a:t>
            </a:r>
            <a:r>
              <a:rPr lang="ru-RU" b="1" dirty="0"/>
              <a:t>, </a:t>
            </a:r>
            <a:r>
              <a:rPr lang="ru-RU" b="1" dirty="0" err="1"/>
              <a:t>М.А.Васильевой</a:t>
            </a:r>
            <a:r>
              <a:rPr lang="ru-RU" b="1" dirty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8180" y="2230582"/>
            <a:ext cx="6276109" cy="4426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182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образовательной программы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48691"/>
            <a:ext cx="3963939" cy="4392671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Создание </a:t>
            </a:r>
            <a:r>
              <a:rPr lang="ru-RU" dirty="0"/>
              <a:t>благоприятных условий для полноценного проживания ребенком дошкольного детства, формирование основ базовой культуры личности, всестороннее развитие психических и физических качеств в соответствии с возрастными и индивидуальными особенностями, подготовка к жизни в современном обществе, формирование предпосылок к учебной деятельности, обеспечение безопасности жизнедеятельности дошкольника.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020" y="1648691"/>
            <a:ext cx="3906982" cy="390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94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06582"/>
          </a:xfrm>
        </p:spPr>
        <p:txBody>
          <a:bodyPr/>
          <a:lstStyle/>
          <a:p>
            <a:r>
              <a:rPr lang="ru-RU" dirty="0" smtClean="0"/>
              <a:t>Задачи образовательной программы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76400"/>
            <a:ext cx="8596668" cy="4876799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x-none" dirty="0"/>
              <a:t>Забота о здоровье, эмоциональном благополучии и своевременном всестороннем развитии каждого ребенка;</a:t>
            </a:r>
            <a:endParaRPr lang="ru-RU" sz="2200" dirty="0"/>
          </a:p>
          <a:p>
            <a:pPr algn="just"/>
            <a:r>
              <a:rPr lang="x-none" dirty="0"/>
              <a:t>Создание в группах атмосферы гуманного и доброжелательного отношения ко всем воспитанникам, что позволит растить их общительными, добрыми, любознательными, инициативными, стремящимися к самостоятельности и творчеству;</a:t>
            </a:r>
            <a:endParaRPr lang="ru-RU" sz="2200" dirty="0"/>
          </a:p>
          <a:p>
            <a:pPr algn="just"/>
            <a:r>
              <a:rPr lang="x-none" dirty="0"/>
              <a:t>Максимальное использование разнообразных видов детской деятельности; их интеграция в целях повышения эффективности образовательного процесса;</a:t>
            </a:r>
            <a:endParaRPr lang="ru-RU" sz="2200" dirty="0"/>
          </a:p>
          <a:p>
            <a:pPr algn="just"/>
            <a:r>
              <a:rPr lang="x-none" dirty="0"/>
              <a:t>Творческая организация (креативность) процесса воспитания и обучения;</a:t>
            </a:r>
            <a:endParaRPr lang="ru-RU" sz="2200" dirty="0"/>
          </a:p>
          <a:p>
            <a:pPr algn="just"/>
            <a:r>
              <a:rPr lang="x-none" dirty="0"/>
              <a:t>Вариативность использования образовательного материала, позволяющая развивать творчество в соответствии с интересами и наклонностями каждого ребенка;</a:t>
            </a:r>
            <a:endParaRPr lang="ru-RU" sz="2200" dirty="0"/>
          </a:p>
          <a:p>
            <a:pPr algn="just"/>
            <a:r>
              <a:rPr lang="x-none" dirty="0"/>
              <a:t>Уважительное отношение к результатам детского творчества;</a:t>
            </a:r>
            <a:endParaRPr lang="ru-RU" sz="2200" dirty="0"/>
          </a:p>
          <a:p>
            <a:pPr algn="just"/>
            <a:r>
              <a:rPr lang="x-none" dirty="0"/>
              <a:t>Единство подходов к воспитанию детей в условиях ДОУ и семьи;</a:t>
            </a:r>
            <a:endParaRPr lang="ru-RU" sz="2200" dirty="0"/>
          </a:p>
          <a:p>
            <a:pPr algn="just"/>
            <a:r>
              <a:rPr lang="x-none" dirty="0"/>
              <a:t>Соблюдение в работе детского сада и начальной школы преемственности, исключающей умственные и физические перегрузки в содержании образования  детей дошкольного возраста, обеспечивающей отсутствие давления предметного обучения</a:t>
            </a:r>
            <a:r>
              <a:rPr lang="x-none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027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89" y="858981"/>
            <a:ext cx="2942402" cy="4509653"/>
          </a:xfrm>
          <a:prstGeom prst="rect">
            <a:avLst/>
          </a:prstGeom>
        </p:spPr>
      </p:pic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1175437536"/>
              </p:ext>
            </p:extLst>
          </p:nvPr>
        </p:nvGraphicFramePr>
        <p:xfrm>
          <a:off x="3477491" y="207817"/>
          <a:ext cx="6330376" cy="6165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61384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Образовательная программа включает в себя три раздела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890420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533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48145"/>
          </a:xfrm>
        </p:spPr>
        <p:txBody>
          <a:bodyPr/>
          <a:lstStyle/>
          <a:p>
            <a:r>
              <a:rPr lang="ru-RU" dirty="0" smtClean="0"/>
              <a:t>Содержание целевого раздела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20983"/>
            <a:ext cx="8596668" cy="4420380"/>
          </a:xfrm>
        </p:spPr>
        <p:txBody>
          <a:bodyPr/>
          <a:lstStyle/>
          <a:p>
            <a:r>
              <a:rPr lang="ru-RU" sz="2400" b="1" dirty="0"/>
              <a:t>Целевой раздел </a:t>
            </a:r>
            <a:r>
              <a:rPr lang="ru-RU" sz="2400" dirty="0"/>
              <a:t>включает в себя: пояснительную записку, цели и задачи программы, принципы и подходы к её формированию, характеристики особенностей развития детей, а также планируемые результаты освоения программы. Результаты освоения образовательной программы представлены в виде целевых ориентиров дошкольного образования, которые представляют собой социально-нормативные возрастные характеристики возможных достижений ребёнка на этапе завершения уровня дошкольного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605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977" y="34868"/>
            <a:ext cx="1652091" cy="14726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2263" y="294719"/>
            <a:ext cx="7287194" cy="112614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Целевые ориентиры образования в младенческом и раннем возрасте: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2263" y="1594101"/>
            <a:ext cx="9007521" cy="5066007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</a:rPr>
              <a:t>Ребенок интересуется окружающими предметами и активно действует с ними; эмоционально вовлечен в действия с игрушками и другими 18 предметами, стремится проявлять настойчивость в достижении результата своих действий. </a:t>
            </a:r>
            <a:endParaRPr lang="ru-RU" sz="1400" b="1" dirty="0" smtClean="0">
              <a:solidFill>
                <a:schemeClr val="tx1"/>
              </a:solidFill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b="1" dirty="0">
                <a:solidFill>
                  <a:schemeClr val="tx1"/>
                </a:solidFill>
              </a:rPr>
              <a:t>Использует специфические, культурно фиксированные предметные действия, знает назначение бытовых предметов (ложки, расчески, карандаша и пр.) и умеет пользоваться ими. Владеет простейшими навыками самообслуживания; стремится проявлять самостоятельность в бытовом и игровом поведении; проявляет навыки опрятности.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b="1" dirty="0" smtClean="0">
                <a:solidFill>
                  <a:schemeClr val="tx1"/>
                </a:solidFill>
              </a:rPr>
              <a:t>Проявляет отрицательное отношение к грубости, жадности.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b="1" dirty="0" smtClean="0">
                <a:solidFill>
                  <a:schemeClr val="tx1"/>
                </a:solidFill>
              </a:rPr>
              <a:t>Соблюдает правила элементарной вежливости (самостоятельно или по напоминанию говорит «спасибо», «здравствуйте», «до свидания», «спокойной ночи» (в семье, в группе)); имеет первичные представления об элементарных правилах поведения в детском саду, дома, на улице и старается соблюдать их.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400" b="1" dirty="0" smtClean="0">
                <a:solidFill>
                  <a:schemeClr val="tx1"/>
                </a:solidFill>
              </a:rPr>
              <a:t>Владеет </a:t>
            </a:r>
            <a:r>
              <a:rPr lang="ru-RU" sz="1400" b="1" dirty="0">
                <a:solidFill>
                  <a:schemeClr val="tx1"/>
                </a:solidFill>
              </a:rPr>
              <a:t>активной речью, включенной в общение; может обращаться с вопросами и просьбами, понимает речь взрослых; знает названия окружающих предметов и игрушек. Речь становится полноценным средством общения с другими детьми</a:t>
            </a:r>
            <a:r>
              <a:rPr lang="ru-RU" sz="1400" b="1" dirty="0" smtClean="0">
                <a:solidFill>
                  <a:schemeClr val="tx1"/>
                </a:solidFill>
              </a:rPr>
              <a:t>.</a:t>
            </a:r>
            <a:endParaRPr lang="ru-RU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7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873457"/>
            <a:ext cx="8596668" cy="516790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Стремится к общению со взрослыми и активно подражает им в движениях и действиях; появляются игры, в которых ребенок воспроизводит действия взрослого. Эмоционально откликается на игру, предложенную взрослым, принимает игровую задачу.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Проявляет интерес к сверстникам; наблюдает за их действиями и подражает им. Умеет играть рядом со сверстниками, не мешая им. Проявляет интерес к совместным играм небольшими группами.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Проявляет интерес к окружающему миру природы, с интересом участвует в сезонных наблюдениях.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Проявляет интерес к стихам, песням и сказкам, рассматриванию картинок, стремится двигаться под музыку; эмоционально откликается на различные произведения культуры и искусства.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С пониманием следит за действиями героев кукольного театра; проявляет желание участвовать в театрализованных и сюжетно-ролевых играх.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Проявляет интерес к продуктивной деятельности (рисование, лепка, конструирование, аппликация). </a:t>
            </a: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1600" b="1" dirty="0">
                <a:solidFill>
                  <a:schemeClr val="tx1"/>
                </a:solidFill>
              </a:rPr>
              <a:t>У ребенка развита крупная моторика, он стремится осваивать раз- личные виды движений (бег, лазанье, перешагивание и пр.). С интересом участвует в подвижных играх с простым содержанием, несложными движениями.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446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3028" y="122829"/>
            <a:ext cx="1792224" cy="17556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323" y="218364"/>
            <a:ext cx="7443083" cy="62779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Целевые ориентиры </a:t>
            </a:r>
            <a:r>
              <a:rPr lang="ru-RU" b="1" dirty="0" smtClean="0"/>
              <a:t>на </a:t>
            </a:r>
            <a:r>
              <a:rPr lang="ru-RU" b="1" dirty="0"/>
              <a:t>этапе завершения дошкольного образования: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5323" y="1719618"/>
            <a:ext cx="8712325" cy="4640238"/>
          </a:xfrm>
        </p:spPr>
        <p:txBody>
          <a:bodyPr>
            <a:normAutofit fontScale="25000" lnSpcReduction="20000"/>
          </a:bodyPr>
          <a:lstStyle/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Ребенок овладевает основными культурными средствами, способами деятельности, проявляет инициативу и самостоятельность в разных видах деятельности — игре, общении, познавательно-исследовательской деятельности, конструировании и др.; способен выбирать себе род занятий, участников по совместной деятельности.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Ребенок обладает установкой положительного отношения к миру, к разным видам труда, другим людям и самому себе, обладает чувством собственного достоинства; активно взаимодействует со сверстниками и взрослыми, участвует в совместных играх.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Способен договариваться, учитывать интересы и чувства других, сопереживать неудачам и радоваться успехам других, адекватно проявляет свои чувства, в том числе чувство веры в себя, старается разрешать конфликты. Умеет выражать и отстаивать свою позицию по разным вопросам.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Способен сотрудничать и выполнять как лидерские, так и исполнительские функции в совместной деятельности.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Понимает, что все люди равны вне зависимости от их социального происхождения, этнической принадлежности, религиозных и других верований, их физических и психических особенностей.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Проявляет </a:t>
            </a:r>
            <a:r>
              <a:rPr lang="ru-RU" sz="5600" dirty="0" err="1">
                <a:solidFill>
                  <a:schemeClr val="tx1"/>
                </a:solidFill>
              </a:rPr>
              <a:t>эмпатию</a:t>
            </a:r>
            <a:r>
              <a:rPr lang="ru-RU" sz="5600" dirty="0">
                <a:solidFill>
                  <a:schemeClr val="tx1"/>
                </a:solidFill>
              </a:rPr>
              <a:t> по отношению к другим людям, готовность прийти на помощь тем, кто в этом нуждается.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Проявляет умение слышать других и стремление быть понятым другими.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Ребенок обладает развитым воображением, которое реализуется в разных видах деятельности, и прежде всего в игре; владеет разными формами и видами игры, различает условную и реальную ситуации; умеет подчиняться разным правилам и социальным нормам. Умеет распознавать различные ситуации и адекватно их оценивать.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Ребенок достаточно хорошо владеет устной речью, может выражать свои мысли и желания, использовать речь для выражения своих мыслей, чувств и желаний, построения речевого высказывания в ситуации общения, выделять звуки в словах, у </a:t>
            </a:r>
            <a:r>
              <a:rPr lang="ru-RU" sz="5600" dirty="0" smtClean="0">
                <a:solidFill>
                  <a:schemeClr val="tx1"/>
                </a:solidFill>
              </a:rPr>
              <a:t>ребенка складываются </a:t>
            </a:r>
            <a:r>
              <a:rPr lang="ru-RU" sz="5600" dirty="0">
                <a:solidFill>
                  <a:schemeClr val="tx1"/>
                </a:solidFill>
              </a:rPr>
              <a:t>предпосылки грамотности.</a:t>
            </a:r>
          </a:p>
          <a:p>
            <a:pPr lvl="0" algn="just">
              <a:spcBef>
                <a:spcPts val="0"/>
              </a:spcBef>
            </a:pPr>
            <a:r>
              <a:rPr lang="ru-RU" sz="5600" dirty="0">
                <a:solidFill>
                  <a:schemeClr val="tx1"/>
                </a:solidFill>
              </a:rPr>
              <a:t>У ребенка развита крупная и мелкая моторика; он подвижен, вынослив, владеет основными движениями, может контролировать свои движения и управлять ими.</a:t>
            </a:r>
          </a:p>
          <a:p>
            <a:pPr>
              <a:spcBef>
                <a:spcPts val="0"/>
              </a:spcBef>
            </a:pPr>
            <a:endParaRPr lang="ru-RU" sz="105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72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641445"/>
            <a:ext cx="8596668" cy="5868537"/>
          </a:xfrm>
        </p:spPr>
        <p:txBody>
          <a:bodyPr>
            <a:normAutofit fontScale="77500" lnSpcReduction="20000"/>
          </a:bodyPr>
          <a:lstStyle/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Ребенок способен к волевым усилиям, может следовать социальным нормам поведения и правилам в разных видах деятельности, во взаимоотношениях со взрослыми и сверстниками, может соблюдать правила безопасного поведения и навыки личной гигиены.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Проявляет ответственность за начатое дело.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Ребенок проявляет любознательность, задает вопросы взрослым и сверстникам, интересуется причинно-следственными связями, пытается самостоятельно придумывать объяснения явлениям природы и поступкам людей; склонен наблюдать, экспериментировать. Обладает начальными знаниями о себе, о природном и социальном мире, в котором он живет; знаком с произведениями детской литературы, обладает элементарными представлениями из области живой природы, естествознания, математики, истории и т.п.; способен к принятию собственных решений, опираясь на свои знания и умения в различных видах деятельности.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Открыт новому, то есть проявляет желание узнавать новое, самостоятельно добывать новые знания; положительно относится к обучению в школе.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Проявляет уважение к жизни (в различных ее формах) и заботу об окружающей среде.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Эмоционально отзывается на красоту окружающего мира, произведения народного и профессионального искусства (музыку, танцы, театральную деятельность, изобразительную деятельность и т. д.).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Проявляет патриотические чувства, ощущает гордость за свою страну, ее достижения, имеет представление о ее географическом разнообразии, многонациональности, важнейших исторических событиях.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Имеет первичные представления о себе, семье, традиционных семейных ценностях, включая традиционные гендерные ориентации, проявляет уважение к своему и противоположному полу.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Соблюдает элементарные общепринятые нормы, имеет первичные ценностные представления о том, «что такое хорошо и что такое плохо», стремится поступать хорошо; проявляет уважение к старшим и заботу о младших.</a:t>
            </a:r>
          </a:p>
          <a:p>
            <a:pPr lvl="0" algn="just">
              <a:spcBef>
                <a:spcPts val="0"/>
              </a:spcBef>
            </a:pPr>
            <a:r>
              <a:rPr lang="ru-RU" b="1" dirty="0">
                <a:solidFill>
                  <a:schemeClr val="tx1"/>
                </a:solidFill>
              </a:rPr>
              <a:t>Имеет начальные представления о здоровом образе жизни. Воспринимает здоровый образ жизни как ценность.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630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6937"/>
          </a:xfrm>
        </p:spPr>
        <p:txBody>
          <a:bodyPr/>
          <a:lstStyle/>
          <a:p>
            <a:pPr algn="ctr"/>
            <a:r>
              <a:rPr lang="ru-RU" b="1" dirty="0"/>
              <a:t>Содержательный раздел: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69493"/>
            <a:ext cx="8596668" cy="4471869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b="1" dirty="0">
                <a:solidFill>
                  <a:schemeClr val="tx1"/>
                </a:solidFill>
              </a:rPr>
              <a:t>Содержательный раздел </a:t>
            </a:r>
            <a:r>
              <a:rPr lang="ru-RU" dirty="0">
                <a:solidFill>
                  <a:schemeClr val="tx1"/>
                </a:solidFill>
              </a:rPr>
              <a:t>представляет общее содержание Программы, обеспечивающее полноценное развитие личности детей.</a:t>
            </a:r>
          </a:p>
          <a:p>
            <a:pPr algn="just"/>
            <a:r>
              <a:rPr lang="ru-RU" dirty="0">
                <a:solidFill>
                  <a:schemeClr val="tx1"/>
                </a:solidFill>
              </a:rPr>
              <a:t> В него входит: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описание образовательной деятельности в соответствии с направлениями развития ребенка, представленными в пяти образовательных областях;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описание вариативных форм, способов, методов и средств реализации программы;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описание образовательной деятельности по профессиональной коррекции нарушений развития детей;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особенности взаимодействия педагогического коллектива с семьями воспитанников;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взаимодействие с социальными институтами детства;</a:t>
            </a:r>
          </a:p>
          <a:p>
            <a:pPr algn="just">
              <a:buFont typeface="Courier New" panose="02070309020205020404" pitchFamily="49" charset="0"/>
              <a:buChar char="o"/>
            </a:pPr>
            <a:r>
              <a:rPr lang="ru-RU" dirty="0">
                <a:solidFill>
                  <a:schemeClr val="tx1"/>
                </a:solidFill>
              </a:rPr>
              <a:t>- вариативная часть программы.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301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22997"/>
            <a:ext cx="9094462" cy="1028131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Образовательные области, обеспечивающие разностороннее развитие детей по ФГОС ДО: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2882654"/>
              </p:ext>
            </p:extLst>
          </p:nvPr>
        </p:nvGraphicFramePr>
        <p:xfrm>
          <a:off x="677862" y="1774209"/>
          <a:ext cx="8793684" cy="46675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846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7421" y="341194"/>
            <a:ext cx="9335069" cy="504967"/>
          </a:xfrm>
        </p:spPr>
        <p:txBody>
          <a:bodyPr>
            <a:noAutofit/>
          </a:bodyPr>
          <a:lstStyle/>
          <a:p>
            <a:r>
              <a:rPr lang="ru-RU" sz="2400" b="1" dirty="0"/>
              <a:t>ОБРАЗОВАТЕЛЬНАЯ ОБЛАСТЬ «ФИЗИЧЕСКОЕ РАЗВИТИЕ»: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843" y="982640"/>
            <a:ext cx="9266829" cy="3753133"/>
          </a:xfrm>
        </p:spPr>
        <p:txBody>
          <a:bodyPr numCol="2">
            <a:noAutofit/>
          </a:bodyPr>
          <a:lstStyle/>
          <a:p>
            <a:pPr marL="0" indent="0" algn="just">
              <a:buNone/>
            </a:pPr>
            <a:r>
              <a:rPr lang="ru-RU" sz="1400" b="1" dirty="0">
                <a:solidFill>
                  <a:schemeClr val="tx1"/>
                </a:solidFill>
              </a:rPr>
              <a:t>Основная цель: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воспитание здорового, жизнерадостного, жизнестойкого, физически совершенного, гармонически и творчески развитого ребёнка</a:t>
            </a:r>
          </a:p>
          <a:p>
            <a:pPr marL="0" indent="0" algn="just">
              <a:buNone/>
            </a:pPr>
            <a:r>
              <a:rPr lang="ru-RU" sz="1400" b="1" dirty="0">
                <a:solidFill>
                  <a:schemeClr val="tx1"/>
                </a:solidFill>
              </a:rPr>
              <a:t>Задачи физического развития: 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b="1" i="1" dirty="0">
                <a:solidFill>
                  <a:schemeClr val="tx1"/>
                </a:solidFill>
              </a:rPr>
              <a:t>Оздоровительные:</a:t>
            </a:r>
            <a:endParaRPr lang="ru-RU" sz="14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1400" dirty="0">
                <a:solidFill>
                  <a:schemeClr val="tx1"/>
                </a:solidFill>
              </a:rPr>
              <a:t>       формирование правильной осанки; развитие гармоничного телосложения; развитие мышц лица, туловища, ног, рук, плечевого пояса, кистей, пальцев, шеи, глаз, внутренних органов </a:t>
            </a:r>
          </a:p>
          <a:p>
            <a:pPr algn="just"/>
            <a:r>
              <a:rPr lang="ru-RU" sz="1400" b="1" i="1" dirty="0">
                <a:solidFill>
                  <a:schemeClr val="tx1"/>
                </a:solidFill>
              </a:rPr>
              <a:t>Образовательные:</a:t>
            </a:r>
            <a:endParaRPr lang="ru-RU" sz="14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1400" dirty="0">
                <a:solidFill>
                  <a:schemeClr val="tx1"/>
                </a:solidFill>
              </a:rPr>
              <a:t>       формирование двигательных умений и навыков; развитие психофизических качеств (быстроты, силы, гибкости, выносливости, глазомера, ловкости); развитие двигательных способностей (функции равновесия, координации движений)  </a:t>
            </a:r>
          </a:p>
          <a:p>
            <a:pPr algn="just"/>
            <a:r>
              <a:rPr lang="ru-RU" sz="1400" b="1" i="1" dirty="0">
                <a:solidFill>
                  <a:schemeClr val="tx1"/>
                </a:solidFill>
              </a:rPr>
              <a:t>Воспитательные:</a:t>
            </a:r>
            <a:endParaRPr lang="ru-RU" sz="1400" dirty="0">
              <a:solidFill>
                <a:schemeClr val="tx1"/>
              </a:solidFill>
            </a:endParaRPr>
          </a:p>
          <a:p>
            <a:pPr algn="just">
              <a:buNone/>
            </a:pPr>
            <a:r>
              <a:rPr lang="ru-RU" sz="1400" dirty="0">
                <a:solidFill>
                  <a:schemeClr val="tx1"/>
                </a:solidFill>
              </a:rPr>
              <a:t>      формирование потребности в ежедневных физических упражнениях; воспитание умения рационально использовать физические упражнения в самостоятельной двигательной деятельности; приобретение грации, пластичности, выразительности движений; воспитание самостоятельности, инициативности, самоорганизации, </a:t>
            </a:r>
            <a:r>
              <a:rPr lang="ru-RU" sz="1400" dirty="0" smtClean="0">
                <a:solidFill>
                  <a:schemeClr val="tx1"/>
                </a:solidFill>
              </a:rPr>
              <a:t>взаимопомощи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520" y="3903259"/>
            <a:ext cx="3522829" cy="2818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8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037229"/>
            <a:ext cx="8596668" cy="500413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1700" b="1" dirty="0">
                <a:solidFill>
                  <a:schemeClr val="tx1"/>
                </a:solidFill>
              </a:rPr>
              <a:t>Основные направления работы по физическому развитию детей в дошкольном учреждении:</a:t>
            </a:r>
            <a:endParaRPr lang="ru-RU" sz="1700" dirty="0">
              <a:solidFill>
                <a:schemeClr val="tx1"/>
              </a:solidFill>
            </a:endParaRP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Приобретение опыта в двигательной деятельности, связанной с выполнением упражнений, направленных на развитие физических качеств (координация, гибкость)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Приобретение опыта в двигательной деятельности, способствующей правильному формированию опорно-двигательной системы организма, развитию равновесия, координации движения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Приобретение опыта в двигательной активности, способствующей развитию крупной и мелкой моторики обеих рук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Приобретение опыта в двигательной деятельности, связанной с правильным, не наносящим ущерб организму выполнением основных движений (ходьба, бег, мягкие прыжки, повороты в стороны)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Формирование начальных представлений о некоторых видах спорта; овладение подвижными играми с правилами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Становление целенаправленности и </a:t>
            </a:r>
            <a:r>
              <a:rPr lang="ru-RU" sz="1700" dirty="0" err="1">
                <a:solidFill>
                  <a:schemeClr val="tx1"/>
                </a:solidFill>
              </a:rPr>
              <a:t>саморегуляции</a:t>
            </a:r>
            <a:r>
              <a:rPr lang="ru-RU" sz="1700" dirty="0">
                <a:solidFill>
                  <a:schemeClr val="tx1"/>
                </a:solidFill>
              </a:rPr>
              <a:t> в двигательной сфере</a:t>
            </a:r>
          </a:p>
          <a:p>
            <a:pPr algn="just"/>
            <a:r>
              <a:rPr lang="ru-RU" sz="1700" dirty="0">
                <a:solidFill>
                  <a:schemeClr val="tx1"/>
                </a:solidFill>
              </a:rPr>
              <a:t>Становление ценностей здорового образа жизни; овладение его элементарными нормами и правилами (в питании, двигательном режиме, закаливании, при формировании полезных привычек и др.)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206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5105" y="3051961"/>
            <a:ext cx="2003453" cy="167530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09350"/>
            <a:ext cx="8596668" cy="755176"/>
          </a:xfrm>
        </p:spPr>
        <p:txBody>
          <a:bodyPr>
            <a:noAutofit/>
          </a:bodyPr>
          <a:lstStyle/>
          <a:p>
            <a:r>
              <a:rPr lang="ru-RU" sz="2800" b="1" dirty="0"/>
              <a:t>ОБРАЗОВАТЕЛЬНАЯ ОБЛАСТЬ </a:t>
            </a:r>
            <a:br>
              <a:rPr lang="ru-RU" sz="2800" b="1" dirty="0"/>
            </a:br>
            <a:r>
              <a:rPr lang="ru-RU" sz="2800" b="1" dirty="0"/>
              <a:t>«СОЦИАЛЬНО-КОММУНИКАТИВНОЕ РАЗВИТИЕ»: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0827" y="1364776"/>
            <a:ext cx="7661448" cy="5049672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1400" b="1" dirty="0" smtClean="0">
                <a:solidFill>
                  <a:schemeClr val="tx1"/>
                </a:solidFill>
              </a:rPr>
              <a:t>Основная цель: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позитивная </a:t>
            </a:r>
            <a:r>
              <a:rPr lang="ru-RU" sz="1400" dirty="0">
                <a:solidFill>
                  <a:schemeClr val="tx1"/>
                </a:solidFill>
              </a:rPr>
              <a:t>социализация детей дошкольного возраста; приобщение детей к социокультурным нормам, традициям семьи, общества и государства; формирование основ безопасности.</a:t>
            </a: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Задачи социально-коммуникативного развития по ФГОС ДО: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Усвоение норм и ценностей, принятых в обществе, включая моральные и нравственные ценности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Развитие общения и взаимодействия ребёнка со взрослыми и сверстниками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Становление самостоятельности, целенаправленности и </a:t>
            </a:r>
            <a:r>
              <a:rPr lang="ru-RU" sz="1400" dirty="0" err="1" smtClean="0">
                <a:solidFill>
                  <a:schemeClr val="tx1"/>
                </a:solidFill>
              </a:rPr>
              <a:t>саморегуляции</a:t>
            </a:r>
            <a:r>
              <a:rPr lang="ru-RU" sz="1400" dirty="0" smtClean="0">
                <a:solidFill>
                  <a:schemeClr val="tx1"/>
                </a:solidFill>
              </a:rPr>
              <a:t> собственных действий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Развитие социального и эмоционального интеллекта, эмоциональной отзывчивости, сопереживания; формирование готовности к совместной деятельности со сверстниками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Формирование уважительного отношения и чувства принадлежности к своей семье и к сообществу детей и взрослых в организации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Формирование позитивных установок к различным видам труда и творчества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</a:rPr>
              <a:t>Формирование основ безопасного поведения в быту, в социуме, природе</a:t>
            </a:r>
          </a:p>
          <a:p>
            <a:pPr algn="just"/>
            <a:r>
              <a:rPr lang="ru-RU" sz="1400" b="1" dirty="0" smtClean="0">
                <a:solidFill>
                  <a:schemeClr val="tx1"/>
                </a:solidFill>
              </a:rPr>
              <a:t>Основные направления работы по социально-коммуникативному развитию детей в дошкольном учреждении: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ru-RU" sz="1400" i="1" dirty="0" smtClean="0">
                <a:solidFill>
                  <a:schemeClr val="tx1"/>
                </a:solidFill>
              </a:rPr>
              <a:t>Социализация, развитие общения, нравственное воспитание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ru-RU" sz="1400" i="1" dirty="0" smtClean="0">
                <a:solidFill>
                  <a:schemeClr val="tx1"/>
                </a:solidFill>
              </a:rPr>
              <a:t>Ребёнок в семье и сообществе, патриотическое воспитание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ru-RU" sz="1400" i="1" dirty="0" smtClean="0">
                <a:solidFill>
                  <a:schemeClr val="tx1"/>
                </a:solidFill>
              </a:rPr>
              <a:t>Самообслуживание, самостоятельность, трудовое воспитание</a:t>
            </a:r>
            <a:endParaRPr lang="ru-RU" sz="1400" dirty="0" smtClean="0">
              <a:solidFill>
                <a:schemeClr val="tx1"/>
              </a:solidFill>
            </a:endParaRPr>
          </a:p>
          <a:p>
            <a:pPr algn="just"/>
            <a:r>
              <a:rPr lang="ru-RU" sz="1400" i="1" dirty="0" smtClean="0">
                <a:solidFill>
                  <a:schemeClr val="tx1"/>
                </a:solidFill>
              </a:rPr>
              <a:t>Формирование основ безопасности</a:t>
            </a:r>
            <a:endParaRPr lang="ru-RU" sz="1400" dirty="0" smtClean="0">
              <a:solidFill>
                <a:schemeClr val="tx1"/>
              </a:solidFill>
            </a:endParaRP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458251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82055"/>
            <a:ext cx="8596668" cy="509516"/>
          </a:xfrm>
        </p:spPr>
        <p:txBody>
          <a:bodyPr>
            <a:noAutofit/>
          </a:bodyPr>
          <a:lstStyle/>
          <a:p>
            <a:r>
              <a:rPr lang="ru-RU" sz="2400" b="1" dirty="0"/>
              <a:t>ОБРАЗОВАТЕЛЬНАЯ ОБЛАСТЬ «РЕЧЕВОЕ РАЗВИТИЕ»: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261" y="1173708"/>
            <a:ext cx="2289890" cy="186590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791572"/>
            <a:ext cx="9326475" cy="5595580"/>
          </a:xfrm>
        </p:spPr>
        <p:txBody>
          <a:bodyPr>
            <a:noAutofit/>
          </a:bodyPr>
          <a:lstStyle/>
          <a:p>
            <a:pPr algn="just"/>
            <a:r>
              <a:rPr lang="ru-RU" sz="1200" b="1" dirty="0">
                <a:solidFill>
                  <a:schemeClr val="tx1"/>
                </a:solidFill>
              </a:rPr>
              <a:t>Основная цель: </a:t>
            </a:r>
            <a:r>
              <a:rPr lang="ru-RU" sz="1200" dirty="0">
                <a:solidFill>
                  <a:schemeClr val="tx1"/>
                </a:solidFill>
              </a:rPr>
              <a:t>развитие свободного общения с взрослыми и детьми, овладение конструктивными способами и средствами взаимодействия с окружающими.</a:t>
            </a:r>
          </a:p>
          <a:p>
            <a:pPr algn="just"/>
            <a:r>
              <a:rPr lang="ru-RU" sz="1200" b="1" dirty="0">
                <a:solidFill>
                  <a:schemeClr val="tx1"/>
                </a:solidFill>
              </a:rPr>
              <a:t>Задачи речевого развития по ФГОС ДО:</a:t>
            </a:r>
            <a:endParaRPr lang="ru-RU" sz="1200" dirty="0">
              <a:solidFill>
                <a:schemeClr val="tx1"/>
              </a:solidFill>
            </a:endParaRP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Владение речью как средством общения и культуры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Обогащение активного словаря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Развитие связной, грамматически правильной диалогической и монологической речи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Развитие речевого творчества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Развитие звуковой и интонационной культуры речи, фонематического слуха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Знакомство с книжной культурой, детской литературой, понимание на слух текстов различных жанров детской литературы</a:t>
            </a:r>
          </a:p>
          <a:p>
            <a:pPr algn="just"/>
            <a:r>
              <a:rPr lang="ru-RU" sz="1200" dirty="0">
                <a:solidFill>
                  <a:schemeClr val="tx1"/>
                </a:solidFill>
              </a:rPr>
              <a:t>Формирование звуковой аналитико-синтетической активности как предпосылки обучения грамоте</a:t>
            </a:r>
          </a:p>
          <a:p>
            <a:pPr algn="just"/>
            <a:r>
              <a:rPr lang="ru-RU" sz="1200" b="1" dirty="0">
                <a:solidFill>
                  <a:schemeClr val="tx1"/>
                </a:solidFill>
              </a:rPr>
              <a:t>Основные направления работы по развитию речи детей в дошкольном учреждении:</a:t>
            </a:r>
            <a:endParaRPr lang="ru-RU" sz="1200" dirty="0">
              <a:solidFill>
                <a:schemeClr val="tx1"/>
              </a:solidFill>
            </a:endParaRP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Развитие словаря</a:t>
            </a:r>
            <a:r>
              <a:rPr lang="ru-RU" sz="1200" dirty="0">
                <a:solidFill>
                  <a:schemeClr val="tx1"/>
                </a:solidFill>
              </a:rPr>
              <a:t> (освоение значений слов и их уместное употребление в соответствии с контекстом высказывания, ситуацией, в которой происходит общение)</a:t>
            </a: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Воспитание звуковой культуры речи</a:t>
            </a:r>
            <a:r>
              <a:rPr lang="ru-RU" sz="1200" dirty="0">
                <a:solidFill>
                  <a:schemeClr val="tx1"/>
                </a:solidFill>
              </a:rPr>
              <a:t> (развитие восприятия звуков родной речи и произношения)</a:t>
            </a: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Воспитание интереса и любви к чтению, развитие литературной речи</a:t>
            </a:r>
            <a:endParaRPr lang="ru-RU" sz="1200" dirty="0">
              <a:solidFill>
                <a:schemeClr val="tx1"/>
              </a:solidFill>
            </a:endParaRP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Развитие связной речи</a:t>
            </a:r>
            <a:r>
              <a:rPr lang="ru-RU" sz="1200" dirty="0">
                <a:solidFill>
                  <a:schemeClr val="tx1"/>
                </a:solidFill>
              </a:rPr>
              <a:t> (диалогическая (разговорная) речь, монологическая речь (рассказывание))</a:t>
            </a: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Практическое овладение воспитанниками нормами речи </a:t>
            </a:r>
            <a:r>
              <a:rPr lang="ru-RU" sz="1200" dirty="0">
                <a:solidFill>
                  <a:schemeClr val="tx1"/>
                </a:solidFill>
              </a:rPr>
              <a:t>(способствование развитию речи как средства общения)</a:t>
            </a:r>
          </a:p>
          <a:p>
            <a:pPr algn="just"/>
            <a:r>
              <a:rPr lang="ru-RU" sz="1200" i="1" dirty="0">
                <a:solidFill>
                  <a:schemeClr val="tx1"/>
                </a:solidFill>
              </a:rPr>
              <a:t>Формирование грамматического строя речи</a:t>
            </a:r>
            <a:r>
              <a:rPr lang="ru-RU" sz="1200" dirty="0">
                <a:solidFill>
                  <a:schemeClr val="tx1"/>
                </a:solidFill>
              </a:rPr>
              <a:t> (морфология (изменение слов по родам, числам</a:t>
            </a:r>
            <a:r>
              <a:rPr lang="ru-RU" sz="1200" dirty="0" smtClean="0">
                <a:solidFill>
                  <a:schemeClr val="tx1"/>
                </a:solidFill>
              </a:rPr>
              <a:t>, </a:t>
            </a:r>
            <a:r>
              <a:rPr lang="ru-RU" sz="1200" dirty="0">
                <a:solidFill>
                  <a:schemeClr val="tx1"/>
                </a:solidFill>
              </a:rPr>
              <a:t>падежам), синтаксис (освоение различных типов словосочетаний и предложений), словообразование</a:t>
            </a:r>
            <a:r>
              <a:rPr lang="ru-RU" sz="1200" dirty="0" smtClean="0">
                <a:solidFill>
                  <a:schemeClr val="tx1"/>
                </a:solidFill>
              </a:rPr>
              <a:t>)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284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86603"/>
            <a:ext cx="8596668" cy="846161"/>
          </a:xfrm>
        </p:spPr>
        <p:txBody>
          <a:bodyPr>
            <a:normAutofit/>
          </a:bodyPr>
          <a:lstStyle/>
          <a:p>
            <a:r>
              <a:rPr lang="ru-RU" sz="2400" b="1" dirty="0"/>
              <a:t>ОБРАЗОВАТЕЛЬНАЯ ОБЛАСТЬ «ПОЗНАВАТЕЛЬНОЕ РАЗВИТИЕ»: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32764"/>
            <a:ext cx="9053520" cy="540451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1400" b="1" dirty="0">
                <a:solidFill>
                  <a:schemeClr val="tx1"/>
                </a:solidFill>
              </a:rPr>
              <a:t>Основная цель: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ознакомление с окружающим социальным миром, с природой и природными явлениями; формирование целостной картины мира; формирование элементарных математических представлений; развитие познавательно-исследовательской деятельности.</a:t>
            </a: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Задачи познавательного развития по ФГОС ДО: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Развитие интересов детей, любознательности и познавательной мотивации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познавательных действий, становление сознания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Развитие воображения и творческой активности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первичных представлений о себе, других людях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первичных представлений об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</a:t>
            </a:r>
            <a:r>
              <a:rPr lang="ru-RU" sz="1400" dirty="0" err="1">
                <a:solidFill>
                  <a:schemeClr val="tx1"/>
                </a:solidFill>
              </a:rPr>
              <a:t>перви</a:t>
            </a:r>
            <a:r>
              <a:rPr lang="ru-RU" sz="1400" i="1" dirty="0" err="1">
                <a:solidFill>
                  <a:schemeClr val="tx1"/>
                </a:solidFill>
              </a:rPr>
              <a:t>ценностям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Формирование элементарных математических представлений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Ознакомление с миром природы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 err="1">
                <a:solidFill>
                  <a:schemeClr val="tx1"/>
                </a:solidFill>
              </a:rPr>
              <a:t>чных</a:t>
            </a:r>
            <a:r>
              <a:rPr lang="ru-RU" sz="1400" dirty="0">
                <a:solidFill>
                  <a:schemeClr val="tx1"/>
                </a:solidFill>
              </a:rPr>
              <a:t> представлений о малой Родине и Отечестве, представлений о социокультурных ценностях нашего народа, об отечественных традициях и праздниках, о планете Земля как общем доме людей, о многообразии стран и народов мира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первичных представлений об особенностях природы</a:t>
            </a: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Основные направления работы по познавательному развитию детей в дошкольном учреждении: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Развитие познавательно-исследовательской деятельности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Приобщение к социокультурным</a:t>
            </a:r>
            <a:endParaRPr lang="ru-RU" sz="1400" dirty="0">
              <a:solidFill>
                <a:schemeClr val="tx1"/>
              </a:solidFill>
            </a:endParaRPr>
          </a:p>
          <a:p>
            <a:endParaRPr lang="ru-RU" sz="1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9007" y="1978925"/>
            <a:ext cx="2144995" cy="122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48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615" y="409433"/>
            <a:ext cx="9198591" cy="736979"/>
          </a:xfrm>
        </p:spPr>
        <p:txBody>
          <a:bodyPr>
            <a:noAutofit/>
          </a:bodyPr>
          <a:lstStyle/>
          <a:p>
            <a:r>
              <a:rPr lang="ru-RU" sz="2000" b="1" dirty="0"/>
              <a:t>ОБРАЗОВАТЕЛЬНАЯ ОБЛАСТЬ </a:t>
            </a:r>
            <a:br>
              <a:rPr lang="ru-RU" sz="2000" b="1" dirty="0"/>
            </a:br>
            <a:r>
              <a:rPr lang="ru-RU" sz="2000" b="1" dirty="0"/>
              <a:t>«ХУДОЖЕСТВЕННО-ЭСТЕТИЧЕСКОЕ РАЗВИТИЕ»: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092" y="4647568"/>
            <a:ext cx="3222009" cy="191504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46413"/>
            <a:ext cx="8596668" cy="5076966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1400" b="1" dirty="0">
                <a:solidFill>
                  <a:schemeClr val="tx1"/>
                </a:solidFill>
              </a:rPr>
              <a:t>Основная цель: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интереса к эстетической стороне окружающей действительности; развитие эстетических чувств детей; развитие детского художественного творчества, интереса к самостоятельной творческой деятельности.</a:t>
            </a: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Задачи художественно-эстетического развития по ФГОС ДО: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Развитие предпосылок ценностно-смыслового восприятия и понимания произведений искусства, мира природы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Становление эстетического отношения к окружающему миру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Формирование элементарных представлений о видах искусства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Восприятие музыки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 Восприятие художественной литературы, фольклора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Стимулирование сопереживания персонажам художественных произведений</a:t>
            </a:r>
          </a:p>
          <a:p>
            <a:pPr algn="just"/>
            <a:r>
              <a:rPr lang="ru-RU" sz="1400" dirty="0">
                <a:solidFill>
                  <a:schemeClr val="tx1"/>
                </a:solidFill>
              </a:rPr>
              <a:t>Реализация самостоятельной творческой деятельности (изобразительной, конструктивно-модельной, музыкальной и др.)</a:t>
            </a: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Основные направления работы по художественно-эстетическому развитию 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b="1" dirty="0">
                <a:solidFill>
                  <a:schemeClr val="tx1"/>
                </a:solidFill>
              </a:rPr>
              <a:t>детей в дошкольном учреждении: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Приобщение к искусству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Изобразительная деятельность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Конструктивно-модельная  деятельность</a:t>
            </a:r>
            <a:endParaRPr lang="ru-RU" sz="1400" dirty="0">
              <a:solidFill>
                <a:schemeClr val="tx1"/>
              </a:solidFill>
            </a:endParaRPr>
          </a:p>
          <a:p>
            <a:pPr algn="just"/>
            <a:r>
              <a:rPr lang="ru-RU" sz="1400" i="1" dirty="0">
                <a:solidFill>
                  <a:schemeClr val="tx1"/>
                </a:solidFill>
              </a:rPr>
              <a:t>Музыкальная  </a:t>
            </a:r>
            <a:r>
              <a:rPr lang="ru-RU" sz="1400" i="1" dirty="0" smtClean="0">
                <a:solidFill>
                  <a:schemeClr val="tx1"/>
                </a:solidFill>
              </a:rPr>
              <a:t>деятельность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3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00252"/>
            <a:ext cx="8596668" cy="996286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b="1" dirty="0"/>
              <a:t>Направления взаимодействия с семьями воспитанников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7105241"/>
              </p:ext>
            </p:extLst>
          </p:nvPr>
        </p:nvGraphicFramePr>
        <p:xfrm>
          <a:off x="677863" y="1541463"/>
          <a:ext cx="8596312" cy="4500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4710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41194"/>
            <a:ext cx="8596668" cy="996287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Направления вариативной части программы: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2783048"/>
              </p:ext>
            </p:extLst>
          </p:nvPr>
        </p:nvGraphicFramePr>
        <p:xfrm>
          <a:off x="677863" y="1638300"/>
          <a:ext cx="8596312" cy="4403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093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1"/>
            <a:ext cx="8596668" cy="645994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Содержание организационного </a:t>
            </a:r>
            <a:r>
              <a:rPr lang="ru-RU" sz="3200" b="1" dirty="0"/>
              <a:t>раздела: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528549"/>
            <a:ext cx="8596668" cy="4512813"/>
          </a:xfrm>
        </p:spPr>
        <p:txBody>
          <a:bodyPr/>
          <a:lstStyle/>
          <a:p>
            <a:pPr algn="just"/>
            <a:r>
              <a:rPr lang="ru-RU" b="1" dirty="0"/>
              <a:t>Организационный раздел включает в себя: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 smtClean="0"/>
              <a:t>материально-техническое обеспечение;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 smtClean="0"/>
              <a:t>обеспеченность </a:t>
            </a:r>
            <a:r>
              <a:rPr lang="ru-RU" dirty="0"/>
              <a:t>методическими материалами и средствами обучения и воспитания;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/>
              <a:t>организация режима пребывания детей в ДОО;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/>
              <a:t>особенности традиционных событий, праздников, мероприятий;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/>
              <a:t>учебный план и комплексно-тематическое планирование образовательной деятельности;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ru-RU" dirty="0" smtClean="0"/>
              <a:t>особенности организации развивающей предметно-пространственной среды.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936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59474"/>
            <a:ext cx="8596668" cy="618699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Контактная информация: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73959"/>
            <a:ext cx="8596668" cy="4567404"/>
          </a:xfrm>
        </p:spPr>
        <p:txBody>
          <a:bodyPr/>
          <a:lstStyle/>
          <a:p>
            <a:r>
              <a:rPr lang="ru-RU" b="1" dirty="0"/>
              <a:t>Юридический и почтовый адрес основного здания</a:t>
            </a:r>
            <a:r>
              <a:rPr lang="ru-RU" b="1" dirty="0" smtClean="0"/>
              <a:t>:</a:t>
            </a:r>
          </a:p>
          <a:p>
            <a:pPr marL="0" indent="0">
              <a:buNone/>
            </a:pPr>
            <a:r>
              <a:rPr lang="ru-RU" dirty="0"/>
              <a:t>626181,</a:t>
            </a:r>
            <a:r>
              <a:rPr lang="ru-RU" b="1" dirty="0"/>
              <a:t> </a:t>
            </a:r>
            <a:r>
              <a:rPr lang="ru-RU" dirty="0"/>
              <a:t>Тюменская </a:t>
            </a:r>
            <a:r>
              <a:rPr lang="ru-RU" dirty="0" smtClean="0"/>
              <a:t>область</a:t>
            </a:r>
            <a:r>
              <a:rPr lang="ru-RU" dirty="0"/>
              <a:t>, </a:t>
            </a:r>
            <a:r>
              <a:rPr lang="ru-RU" dirty="0" err="1"/>
              <a:t>Уватский</a:t>
            </a:r>
            <a:r>
              <a:rPr lang="ru-RU" dirty="0"/>
              <a:t> район, </a:t>
            </a:r>
            <a:r>
              <a:rPr lang="ru-RU" dirty="0" err="1"/>
              <a:t>д.Солянка</a:t>
            </a:r>
            <a:r>
              <a:rPr lang="ru-RU" dirty="0"/>
              <a:t>, </a:t>
            </a:r>
            <a:r>
              <a:rPr lang="ru-RU" dirty="0" err="1"/>
              <a:t>ул.Школьная</a:t>
            </a:r>
            <a:r>
              <a:rPr lang="ru-RU" dirty="0"/>
              <a:t>, </a:t>
            </a:r>
            <a:r>
              <a:rPr lang="ru-RU" dirty="0" smtClean="0"/>
              <a:t>4а</a:t>
            </a:r>
          </a:p>
          <a:p>
            <a:pPr marL="0" indent="0">
              <a:buNone/>
            </a:pPr>
            <a:endParaRPr lang="ru-RU" b="1" dirty="0" smtClean="0"/>
          </a:p>
          <a:p>
            <a:r>
              <a:rPr lang="ru-RU" b="1" dirty="0" smtClean="0"/>
              <a:t>Телефон: </a:t>
            </a:r>
            <a:r>
              <a:rPr lang="ru-RU" dirty="0" smtClean="0"/>
              <a:t>8(34561) 22-9-08</a:t>
            </a:r>
          </a:p>
          <a:p>
            <a:pPr marL="0" indent="0">
              <a:buNone/>
            </a:pPr>
            <a:endParaRPr lang="ru-RU" b="1" dirty="0"/>
          </a:p>
          <a:p>
            <a:r>
              <a:rPr lang="en-US" b="1" dirty="0"/>
              <a:t>E-mail</a:t>
            </a:r>
            <a:r>
              <a:rPr lang="ru-RU" b="1" dirty="0" smtClean="0"/>
              <a:t>: </a:t>
            </a:r>
            <a:r>
              <a:rPr lang="ru-RU" b="1" u="sng" dirty="0">
                <a:hlinkClick r:id="rId2"/>
              </a:rPr>
              <a:t>solyanka71@mail.ru</a:t>
            </a:r>
            <a:endParaRPr lang="ru-RU" b="1" dirty="0" smtClean="0"/>
          </a:p>
          <a:p>
            <a:pPr marL="0" indent="0">
              <a:buNone/>
            </a:pPr>
            <a:endParaRPr lang="ru-RU" dirty="0" smtClean="0"/>
          </a:p>
          <a:p>
            <a:r>
              <a:rPr lang="ru-RU" b="1" dirty="0"/>
              <a:t>Информационный сайт ДОУ</a:t>
            </a:r>
            <a:r>
              <a:rPr lang="ru-RU" b="1" dirty="0" smtClean="0"/>
              <a:t>: </a:t>
            </a:r>
            <a:r>
              <a:rPr lang="en-US" b="1" dirty="0" smtClean="0">
                <a:solidFill>
                  <a:schemeClr val="accent1"/>
                </a:solidFill>
                <a:hlinkClick r:id="rId3"/>
              </a:rPr>
              <a:t>http://solyanka.demyansk.tyumenschool.ru/</a:t>
            </a:r>
            <a:endParaRPr lang="ru-RU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7335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5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6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6" id="{446B2F68-0E5D-4D33-9F01-4B0FA29018EA}" vid="{2B6CECA1-48BB-4AB5-89FB-59C205ABE856}"/>
    </a:ext>
  </a:extLst>
</a:theme>
</file>

<file path=ppt/theme/theme4.xml><?xml version="1.0" encoding="utf-8"?>
<a:theme xmlns:a="http://schemas.openxmlformats.org/drawingml/2006/main" name="1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owerpointbase.com-888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Тема5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5" id="{2B88E26F-6B4F-408B-9CEB-AAFE8C7AC1C8}" vid="{BE6341F4-AA05-4FA3-A139-E30686AFDBC4}"/>
    </a:ext>
  </a:extLst>
</a:theme>
</file>

<file path=ppt/theme/theme7.xml><?xml version="1.0" encoding="utf-8"?>
<a:theme xmlns:a="http://schemas.openxmlformats.org/drawingml/2006/main" name="2_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255</Template>
  <TotalTime>264</TotalTime>
  <Words>2397</Words>
  <Application>Microsoft Office PowerPoint</Application>
  <PresentationFormat>Широкоэкранный</PresentationFormat>
  <Paragraphs>200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24</vt:i4>
      </vt:variant>
    </vt:vector>
  </HeadingPairs>
  <TitlesOfParts>
    <vt:vector size="39" baseType="lpstr">
      <vt:lpstr>Arial</vt:lpstr>
      <vt:lpstr>Calibri</vt:lpstr>
      <vt:lpstr>Calibri Light</vt:lpstr>
      <vt:lpstr>Courier New</vt:lpstr>
      <vt:lpstr>Times New Roman</vt:lpstr>
      <vt:lpstr>Trebuchet MS</vt:lpstr>
      <vt:lpstr>Wingdings 3</vt:lpstr>
      <vt:lpstr>255</vt:lpstr>
      <vt:lpstr>Специальное оформление</vt:lpstr>
      <vt:lpstr>Тема6</vt:lpstr>
      <vt:lpstr>1_Специальное оформление</vt:lpstr>
      <vt:lpstr>powerpointbase.com-888</vt:lpstr>
      <vt:lpstr>Тема5</vt:lpstr>
      <vt:lpstr>2_Специальное оформление</vt:lpstr>
      <vt:lpstr>Аспект</vt:lpstr>
      <vt:lpstr>Детский сад «Оленёнок» - отделение дошкольного образования «Солянская ООШ»   филиал МАОУ «Демьянская СОШ имени гвардии матроса А.Копотилова»  Уватского муниципального района</vt:lpstr>
      <vt:lpstr>Презентация PowerPoint</vt:lpstr>
      <vt:lpstr>Презентация PowerPoint</vt:lpstr>
      <vt:lpstr>Цель образовательной программы</vt:lpstr>
      <vt:lpstr>Задачи образовательной программы</vt:lpstr>
      <vt:lpstr>Презентация PowerPoint</vt:lpstr>
      <vt:lpstr>Образовательная программа включает в себя три раздела</vt:lpstr>
      <vt:lpstr>Содержание целевого раздела</vt:lpstr>
      <vt:lpstr>Целевые ориентиры образования в младенческом и раннем возрасте:</vt:lpstr>
      <vt:lpstr>Презентация PowerPoint</vt:lpstr>
      <vt:lpstr>Целевые ориентиры на этапе завершения дошкольного образования: </vt:lpstr>
      <vt:lpstr>Презентация PowerPoint</vt:lpstr>
      <vt:lpstr>Содержательный раздел:</vt:lpstr>
      <vt:lpstr>Образовательные области, обеспечивающие разностороннее развитие детей по ФГОС ДО:</vt:lpstr>
      <vt:lpstr>ОБРАЗОВАТЕЛЬНАЯ ОБЛАСТЬ «ФИЗИЧЕСКОЕ РАЗВИТИЕ»:</vt:lpstr>
      <vt:lpstr>Презентация PowerPoint</vt:lpstr>
      <vt:lpstr>ОБРАЗОВАТЕЛЬНАЯ ОБЛАСТЬ  «СОЦИАЛЬНО-КОММУНИКАТИВНОЕ РАЗВИТИЕ»:</vt:lpstr>
      <vt:lpstr>ОБРАЗОВАТЕЛЬНАЯ ОБЛАСТЬ «РЕЧЕВОЕ РАЗВИТИЕ»:</vt:lpstr>
      <vt:lpstr>ОБРАЗОВАТЕЛЬНАЯ ОБЛАСТЬ «ПОЗНАВАТЕЛЬНОЕ РАЗВИТИЕ»:</vt:lpstr>
      <vt:lpstr>ОБРАЗОВАТЕЛЬНАЯ ОБЛАСТЬ  «ХУДОЖЕСТВЕННО-ЭСТЕТИЧЕСКОЕ РАЗВИТИЕ»:</vt:lpstr>
      <vt:lpstr>Направления взаимодействия с семьями воспитанников</vt:lpstr>
      <vt:lpstr>Направления вариативной части программы:</vt:lpstr>
      <vt:lpstr>Содержание организационного раздела:</vt:lpstr>
      <vt:lpstr>Контактная информация: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Таня</dc:creator>
  <cp:lastModifiedBy>Таня</cp:lastModifiedBy>
  <cp:revision>32</cp:revision>
  <dcterms:created xsi:type="dcterms:W3CDTF">2021-09-16T03:58:08Z</dcterms:created>
  <dcterms:modified xsi:type="dcterms:W3CDTF">2021-11-08T11:11:01Z</dcterms:modified>
</cp:coreProperties>
</file>